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Lst>
  <p:sldIdLst>
    <p:sldId id="293" r:id="rId3"/>
    <p:sldId id="294" r:id="rId4"/>
    <p:sldId id="287" r:id="rId5"/>
    <p:sldId id="298" r:id="rId6"/>
    <p:sldId id="299" r:id="rId7"/>
    <p:sldId id="300" r:id="rId8"/>
    <p:sldId id="288" r:id="rId9"/>
    <p:sldId id="311" r:id="rId10"/>
    <p:sldId id="312" r:id="rId11"/>
    <p:sldId id="295" r:id="rId12"/>
    <p:sldId id="291" r:id="rId13"/>
    <p:sldId id="301" r:id="rId14"/>
    <p:sldId id="411" r:id="rId15"/>
    <p:sldId id="368" r:id="rId16"/>
    <p:sldId id="369" r:id="rId17"/>
    <p:sldId id="418" r:id="rId18"/>
    <p:sldId id="370" r:id="rId19"/>
    <p:sldId id="421" r:id="rId20"/>
    <p:sldId id="270" r:id="rId21"/>
    <p:sldId id="412" r:id="rId22"/>
    <p:sldId id="424" r:id="rId23"/>
    <p:sldId id="273" r:id="rId24"/>
    <p:sldId id="296" r:id="rId25"/>
    <p:sldId id="322" r:id="rId26"/>
    <p:sldId id="425" r:id="rId27"/>
    <p:sldId id="277" r:id="rId28"/>
    <p:sldId id="278" r:id="rId29"/>
    <p:sldId id="280" r:id="rId30"/>
    <p:sldId id="315" r:id="rId31"/>
    <p:sldId id="281" r:id="rId32"/>
    <p:sldId id="282" r:id="rId33"/>
    <p:sldId id="283" r:id="rId34"/>
    <p:sldId id="316" r:id="rId35"/>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Calibri" panose="020F0502020204030204" pitchFamily="2" charset="0"/>
        <a:ea typeface="宋体" panose="02010600030101010101" pitchFamily="2" charset="-122"/>
      </a:defRPr>
    </a:lvl1pPr>
    <a:lvl2pPr marL="457200" lvl="1" indent="0" algn="l" defTabSz="914400" eaLnBrk="1" fontAlgn="base" latinLnBrk="0" hangingPunct="1">
      <a:lnSpc>
        <a:spcPct val="100000"/>
      </a:lnSpc>
      <a:spcBef>
        <a:spcPct val="0"/>
      </a:spcBef>
      <a:spcAft>
        <a:spcPct val="0"/>
      </a:spcAft>
      <a:buNone/>
      <a:defRPr sz="1800" b="0" i="0" u="none" kern="1200" baseline="0">
        <a:solidFill>
          <a:schemeClr val="tx1"/>
        </a:solidFill>
        <a:latin typeface="Calibri" panose="020F0502020204030204" pitchFamily="2" charset="0"/>
        <a:ea typeface="宋体" panose="02010600030101010101" pitchFamily="2" charset="-122"/>
      </a:defRPr>
    </a:lvl2pPr>
    <a:lvl3pPr marL="914400" lvl="2" indent="0" algn="l" defTabSz="914400" eaLnBrk="1" fontAlgn="base" latinLnBrk="0" hangingPunct="1">
      <a:lnSpc>
        <a:spcPct val="100000"/>
      </a:lnSpc>
      <a:spcBef>
        <a:spcPct val="0"/>
      </a:spcBef>
      <a:spcAft>
        <a:spcPct val="0"/>
      </a:spcAft>
      <a:buNone/>
      <a:defRPr sz="1800" b="0" i="0" u="none" kern="1200" baseline="0">
        <a:solidFill>
          <a:schemeClr val="tx1"/>
        </a:solidFill>
        <a:latin typeface="Calibri" panose="020F0502020204030204" pitchFamily="2" charset="0"/>
        <a:ea typeface="宋体" panose="02010600030101010101" pitchFamily="2" charset="-122"/>
      </a:defRPr>
    </a:lvl3pPr>
    <a:lvl4pPr marL="1371600" lvl="3" indent="0" algn="l" defTabSz="914400" eaLnBrk="1" fontAlgn="base" latinLnBrk="0" hangingPunct="1">
      <a:lnSpc>
        <a:spcPct val="100000"/>
      </a:lnSpc>
      <a:spcBef>
        <a:spcPct val="0"/>
      </a:spcBef>
      <a:spcAft>
        <a:spcPct val="0"/>
      </a:spcAft>
      <a:buNone/>
      <a:defRPr sz="1800" b="0" i="0" u="none" kern="1200" baseline="0">
        <a:solidFill>
          <a:schemeClr val="tx1"/>
        </a:solidFill>
        <a:latin typeface="Calibri" panose="020F0502020204030204" pitchFamily="2" charset="0"/>
        <a:ea typeface="宋体" panose="02010600030101010101" pitchFamily="2" charset="-122"/>
      </a:defRPr>
    </a:lvl4pPr>
    <a:lvl5pPr marL="1828800" lvl="4" indent="0" algn="l" defTabSz="914400" eaLnBrk="1" fontAlgn="base" latinLnBrk="0" hangingPunct="1">
      <a:lnSpc>
        <a:spcPct val="100000"/>
      </a:lnSpc>
      <a:spcBef>
        <a:spcPct val="0"/>
      </a:spcBef>
      <a:spcAft>
        <a:spcPct val="0"/>
      </a:spcAft>
      <a:buNone/>
      <a:defRPr sz="1800" b="0" i="0" u="none" kern="1200" baseline="0">
        <a:solidFill>
          <a:schemeClr val="tx1"/>
        </a:solidFill>
        <a:latin typeface="Calibri" panose="020F0502020204030204" pitchFamily="2" charset="0"/>
        <a:ea typeface="宋体" panose="02010600030101010101" pitchFamily="2" charset="-122"/>
      </a:defRPr>
    </a:lvl5pPr>
    <a:lvl6pPr marL="2286000" lvl="5" indent="0" algn="l" defTabSz="914400" eaLnBrk="1" fontAlgn="base" latinLnBrk="0" hangingPunct="1">
      <a:lnSpc>
        <a:spcPct val="100000"/>
      </a:lnSpc>
      <a:spcBef>
        <a:spcPct val="0"/>
      </a:spcBef>
      <a:spcAft>
        <a:spcPct val="0"/>
      </a:spcAft>
      <a:buNone/>
      <a:defRPr sz="1800" b="0" i="0" u="none" kern="1200" baseline="0">
        <a:solidFill>
          <a:schemeClr val="tx1"/>
        </a:solidFill>
        <a:latin typeface="Calibri" panose="020F0502020204030204" pitchFamily="2" charset="0"/>
        <a:ea typeface="宋体" panose="02010600030101010101" pitchFamily="2" charset="-122"/>
      </a:defRPr>
    </a:lvl6pPr>
    <a:lvl7pPr marL="2743200" lvl="6" indent="0" algn="l" defTabSz="914400" eaLnBrk="1" fontAlgn="base" latinLnBrk="0" hangingPunct="1">
      <a:lnSpc>
        <a:spcPct val="100000"/>
      </a:lnSpc>
      <a:spcBef>
        <a:spcPct val="0"/>
      </a:spcBef>
      <a:spcAft>
        <a:spcPct val="0"/>
      </a:spcAft>
      <a:buNone/>
      <a:defRPr sz="1800" b="0" i="0" u="none" kern="1200" baseline="0">
        <a:solidFill>
          <a:schemeClr val="tx1"/>
        </a:solidFill>
        <a:latin typeface="Calibri" panose="020F0502020204030204" pitchFamily="2" charset="0"/>
        <a:ea typeface="宋体" panose="02010600030101010101" pitchFamily="2" charset="-122"/>
      </a:defRPr>
    </a:lvl7pPr>
    <a:lvl8pPr marL="3200400" lvl="7" indent="0" algn="l" defTabSz="914400" eaLnBrk="1" fontAlgn="base" latinLnBrk="0" hangingPunct="1">
      <a:lnSpc>
        <a:spcPct val="100000"/>
      </a:lnSpc>
      <a:spcBef>
        <a:spcPct val="0"/>
      </a:spcBef>
      <a:spcAft>
        <a:spcPct val="0"/>
      </a:spcAft>
      <a:buNone/>
      <a:defRPr sz="1800" b="0" i="0" u="none" kern="1200" baseline="0">
        <a:solidFill>
          <a:schemeClr val="tx1"/>
        </a:solidFill>
        <a:latin typeface="Calibri" panose="020F0502020204030204" pitchFamily="2" charset="0"/>
        <a:ea typeface="宋体" panose="02010600030101010101" pitchFamily="2" charset="-122"/>
      </a:defRPr>
    </a:lvl8pPr>
    <a:lvl9pPr marL="3657600" lvl="8" indent="0" algn="l" defTabSz="914400" eaLnBrk="1" fontAlgn="base" latinLnBrk="0" hangingPunct="1">
      <a:lnSpc>
        <a:spcPct val="100000"/>
      </a:lnSpc>
      <a:spcBef>
        <a:spcPct val="0"/>
      </a:spcBef>
      <a:spcAft>
        <a:spcPct val="0"/>
      </a:spcAft>
      <a:buNone/>
      <a:defRPr sz="1800" b="0" i="0" u="none" kern="1200" baseline="0">
        <a:solidFill>
          <a:schemeClr val="tx1"/>
        </a:solidFill>
        <a:latin typeface="Calibri" panose="020F0502020204030204" pitchFamily="2" charset="0"/>
        <a:ea typeface="宋体" panose="02010600030101010101" pitchFamily="2"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3E1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9" d="100"/>
          <a:sy n="69" d="100"/>
        </p:scale>
        <p:origin x="-138" y="-102"/>
      </p:cViewPr>
      <p:guideLst>
        <p:guide orient="horz" pos="2120"/>
        <p:guide pos="2880"/>
      </p:guideLst>
    </p:cSldViewPr>
  </p:slide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标题，文本与剪贴画">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联机映像占位符 3"/>
          <p:cNvSpPr>
            <a:spLocks noGrp="1"/>
          </p:cNvSpPr>
          <p:nvPr>
            <p:ph type="clipArt" sz="half" idx="2"/>
          </p:nvPr>
        </p:nvSpPr>
        <p:spPr>
          <a:xfrm>
            <a:off x="4629150" y="1825625"/>
            <a:ext cx="3886200" cy="4351338"/>
          </a:xfrm>
        </p:spPr>
        <p:txBody>
          <a:bodyPr/>
          <a:lstStyle/>
          <a:p>
            <a:endParaRPr lang="zh-CN" altLang="en-US"/>
          </a:p>
        </p:txBody>
      </p:sp>
      <p:sp>
        <p:nvSpPr>
          <p:cNvPr id="5" name="日期占位符 4"/>
          <p:cNvSpPr>
            <a:spLocks noGrp="1"/>
          </p:cNvSpPr>
          <p:nvPr>
            <p:ph type="dt" sz="half" idx="10"/>
          </p:nvPr>
        </p:nvSpPr>
        <p:spPr>
          <a:xfrm>
            <a:off x="457200" y="6245225"/>
            <a:ext cx="2133600" cy="476250"/>
          </a:xfrm>
        </p:spPr>
        <p:txBody>
          <a:bodyPr/>
          <a:lstStyle/>
          <a:p>
            <a:pPr lvl="0"/>
            <a:endParaRPr lang="zh-CN" altLang="en-US" dirty="0"/>
          </a:p>
        </p:txBody>
      </p:sp>
      <p:sp>
        <p:nvSpPr>
          <p:cNvPr id="6" name="页脚占位符 5"/>
          <p:cNvSpPr>
            <a:spLocks noGrp="1"/>
          </p:cNvSpPr>
          <p:nvPr>
            <p:ph type="ftr" sz="quarter" idx="11"/>
          </p:nvPr>
        </p:nvSpPr>
        <p:spPr>
          <a:xfrm>
            <a:off x="3124200" y="6245225"/>
            <a:ext cx="2895600" cy="476250"/>
          </a:xfrm>
        </p:spPr>
        <p:txBody>
          <a:bodyPr/>
          <a:lstStyle/>
          <a:p>
            <a:pPr lvl="0"/>
            <a:endParaRPr lang="zh-CN" altLang="en-US" dirty="0"/>
          </a:p>
        </p:txBody>
      </p:sp>
      <p:sp>
        <p:nvSpPr>
          <p:cNvPr id="7" name="灯片编号占位符 6"/>
          <p:cNvSpPr>
            <a:spLocks noGrp="1"/>
          </p:cNvSpPr>
          <p:nvPr>
            <p:ph type="sldNum" sz="quarter" idx="12"/>
          </p:nvPr>
        </p:nvSpPr>
        <p:spPr>
          <a:xfrm>
            <a:off x="6553200" y="6245225"/>
            <a:ext cx="2133600" cy="476250"/>
          </a:xfrm>
        </p:spPr>
        <p:txBody>
          <a:bodyPr/>
          <a:lstStyle/>
          <a:p>
            <a:pPr lvl="0"/>
            <a:fld id="{9A0DB2DC-4C9A-4742-B13C-FB6460FD3503}" type="slidenum">
              <a:rPr lang="zh-CN" altLang="en-US" dirty="0"/>
              <a:pPr lvl="0"/>
              <a:t>‹#›</a:t>
            </a:fld>
            <a:endParaRPr lang="zh-CN" altLang="en-US" dirty="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274638"/>
            <a:ext cx="8229600" cy="5856287"/>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日期占位符 2"/>
          <p:cNvSpPr>
            <a:spLocks noGrp="1"/>
          </p:cNvSpPr>
          <p:nvPr>
            <p:ph type="dt" sz="half" idx="10"/>
          </p:nvPr>
        </p:nvSpPr>
        <p:spPr>
          <a:xfrm>
            <a:off x="457200" y="6248400"/>
            <a:ext cx="2133600" cy="457200"/>
          </a:xfrm>
        </p:spPr>
        <p:txBody>
          <a:bodyPr/>
          <a:lstStyle/>
          <a:p>
            <a:pPr lvl="0"/>
            <a:endParaRPr lang="zh-CN" altLang="en-US" dirty="0"/>
          </a:p>
        </p:txBody>
      </p:sp>
      <p:sp>
        <p:nvSpPr>
          <p:cNvPr id="4" name="页脚占位符 3"/>
          <p:cNvSpPr>
            <a:spLocks noGrp="1"/>
          </p:cNvSpPr>
          <p:nvPr>
            <p:ph type="ftr" sz="quarter" idx="11"/>
          </p:nvPr>
        </p:nvSpPr>
        <p:spPr>
          <a:xfrm>
            <a:off x="3124200" y="6248400"/>
            <a:ext cx="2895600" cy="457200"/>
          </a:xfrm>
        </p:spPr>
        <p:txBody>
          <a:bodyPr/>
          <a:lstStyle/>
          <a:p>
            <a:pPr lvl="0"/>
            <a:endParaRPr lang="zh-CN" dirty="0"/>
          </a:p>
        </p:txBody>
      </p:sp>
      <p:sp>
        <p:nvSpPr>
          <p:cNvPr id="5" name="灯片编号占位符 4"/>
          <p:cNvSpPr>
            <a:spLocks noGrp="1"/>
          </p:cNvSpPr>
          <p:nvPr>
            <p:ph type="sldNum" sz="quarter" idx="12"/>
          </p:nvPr>
        </p:nvSpPr>
        <p:spPr>
          <a:xfrm>
            <a:off x="6553200" y="6248400"/>
            <a:ext cx="2133600" cy="457200"/>
          </a:xfrm>
        </p:spPr>
        <p:txBody>
          <a:bodyPr/>
          <a:lstStyle/>
          <a:p>
            <a:pPr lvl="0"/>
            <a:fld id="{9A0DB2DC-4C9A-4742-B13C-FB6460FD3503}" type="slidenum">
              <a:rPr lang="en-US" altLang="zh-CN" dirty="0"/>
              <a:pPr lvl="0"/>
              <a:t>‹#›</a:t>
            </a:fld>
            <a:endParaRPr lang="zh-CN"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en-US" altLang="zh-CN"/>
              <a:pPr lvl="0"/>
              <a:t>‹#›</a:t>
            </a:fld>
            <a:endParaRPr lang="zh-CN"/>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en-US" altLang="zh-CN"/>
              <a:pPr lvl="0"/>
              <a:t>‹#›</a:t>
            </a:fld>
            <a:endParaRPr lang="zh-CN"/>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en-US" altLang="zh-CN"/>
              <a:pPr lvl="0"/>
              <a:t>‹#›</a:t>
            </a:fld>
            <a:endParaRPr lang="zh-CN"/>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p>
        </p:txBody>
      </p:sp>
      <p:sp>
        <p:nvSpPr>
          <p:cNvPr id="6" name="页脚占位符 5"/>
          <p:cNvSpPr>
            <a:spLocks noGrp="1"/>
          </p:cNvSpPr>
          <p:nvPr>
            <p:ph type="ftr" sz="quarter" idx="11"/>
          </p:nvPr>
        </p:nvSpPr>
        <p:spPr/>
        <p:txBody>
          <a:bodyPr/>
          <a:lstStyle/>
          <a:p>
            <a:pPr lvl="0"/>
            <a:endParaRPr lang="zh-CN"/>
          </a:p>
        </p:txBody>
      </p:sp>
      <p:sp>
        <p:nvSpPr>
          <p:cNvPr id="7" name="灯片编号占位符 6"/>
          <p:cNvSpPr>
            <a:spLocks noGrp="1"/>
          </p:cNvSpPr>
          <p:nvPr>
            <p:ph type="sldNum" sz="quarter" idx="12"/>
          </p:nvPr>
        </p:nvSpPr>
        <p:spPr/>
        <p:txBody>
          <a:bodyPr/>
          <a:lstStyle/>
          <a:p>
            <a:pPr lvl="0"/>
            <a:fld id="{9A0DB2DC-4C9A-4742-B13C-FB6460FD3503}" type="slidenum">
              <a:rPr lang="en-US" altLang="zh-CN"/>
              <a:pPr lvl="0"/>
              <a:t>‹#›</a:t>
            </a:fld>
            <a:endParaRPr lang="zh-CN"/>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p>
        </p:txBody>
      </p:sp>
      <p:sp>
        <p:nvSpPr>
          <p:cNvPr id="8" name="页脚占位符 7"/>
          <p:cNvSpPr>
            <a:spLocks noGrp="1"/>
          </p:cNvSpPr>
          <p:nvPr>
            <p:ph type="ftr" sz="quarter" idx="11"/>
          </p:nvPr>
        </p:nvSpPr>
        <p:spPr/>
        <p:txBody>
          <a:bodyPr/>
          <a:lstStyle/>
          <a:p>
            <a:pPr lvl="0"/>
            <a:endParaRPr lang="zh-CN"/>
          </a:p>
        </p:txBody>
      </p:sp>
      <p:sp>
        <p:nvSpPr>
          <p:cNvPr id="9" name="灯片编号占位符 8"/>
          <p:cNvSpPr>
            <a:spLocks noGrp="1"/>
          </p:cNvSpPr>
          <p:nvPr>
            <p:ph type="sldNum" sz="quarter" idx="12"/>
          </p:nvPr>
        </p:nvSpPr>
        <p:spPr/>
        <p:txBody>
          <a:bodyPr/>
          <a:lstStyle/>
          <a:p>
            <a:pPr lvl="0"/>
            <a:fld id="{9A0DB2DC-4C9A-4742-B13C-FB6460FD3503}" type="slidenum">
              <a:rPr lang="en-US" altLang="zh-CN"/>
              <a:pPr lvl="0"/>
              <a:t>‹#›</a:t>
            </a:fld>
            <a:endParaRPr lang="zh-CN"/>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p>
        </p:txBody>
      </p:sp>
      <p:sp>
        <p:nvSpPr>
          <p:cNvPr id="4" name="页脚占位符 3"/>
          <p:cNvSpPr>
            <a:spLocks noGrp="1"/>
          </p:cNvSpPr>
          <p:nvPr>
            <p:ph type="ftr" sz="quarter" idx="11"/>
          </p:nvPr>
        </p:nvSpPr>
        <p:spPr/>
        <p:txBody>
          <a:bodyPr/>
          <a:lstStyle/>
          <a:p>
            <a:pPr lvl="0"/>
            <a:endParaRPr lang="zh-CN"/>
          </a:p>
        </p:txBody>
      </p:sp>
      <p:sp>
        <p:nvSpPr>
          <p:cNvPr id="5" name="灯片编号占位符 4"/>
          <p:cNvSpPr>
            <a:spLocks noGrp="1"/>
          </p:cNvSpPr>
          <p:nvPr>
            <p:ph type="sldNum" sz="quarter" idx="12"/>
          </p:nvPr>
        </p:nvSpPr>
        <p:spPr/>
        <p:txBody>
          <a:bodyPr/>
          <a:lstStyle/>
          <a:p>
            <a:pPr lvl="0"/>
            <a:fld id="{9A0DB2DC-4C9A-4742-B13C-FB6460FD3503}" type="slidenum">
              <a:rPr lang="en-US" altLang="zh-CN"/>
              <a:pPr lvl="0"/>
              <a:t>‹#›</a:t>
            </a:fld>
            <a:endParaRPr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p>
        </p:txBody>
      </p:sp>
      <p:sp>
        <p:nvSpPr>
          <p:cNvPr id="3" name="页脚占位符 2"/>
          <p:cNvSpPr>
            <a:spLocks noGrp="1"/>
          </p:cNvSpPr>
          <p:nvPr>
            <p:ph type="ftr" sz="quarter" idx="11"/>
          </p:nvPr>
        </p:nvSpPr>
        <p:spPr/>
        <p:txBody>
          <a:bodyPr/>
          <a:lstStyle/>
          <a:p>
            <a:pPr lvl="0"/>
            <a:endParaRPr lang="zh-CN"/>
          </a:p>
        </p:txBody>
      </p:sp>
      <p:sp>
        <p:nvSpPr>
          <p:cNvPr id="4" name="灯片编号占位符 3"/>
          <p:cNvSpPr>
            <a:spLocks noGrp="1"/>
          </p:cNvSpPr>
          <p:nvPr>
            <p:ph type="sldNum" sz="quarter" idx="12"/>
          </p:nvPr>
        </p:nvSpPr>
        <p:spPr/>
        <p:txBody>
          <a:bodyPr/>
          <a:lstStyle/>
          <a:p>
            <a:pPr lvl="0"/>
            <a:fld id="{9A0DB2DC-4C9A-4742-B13C-FB6460FD3503}" type="slidenum">
              <a:rPr lang="en-US" altLang="zh-CN"/>
              <a:pPr lvl="0"/>
              <a:t>‹#›</a:t>
            </a:fld>
            <a:endParaRPr lang="zh-CN"/>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lvl="0"/>
            <a:endParaRPr lang="zh-CN" altLang="en-US"/>
          </a:p>
        </p:txBody>
      </p:sp>
      <p:sp>
        <p:nvSpPr>
          <p:cNvPr id="6" name="页脚占位符 5"/>
          <p:cNvSpPr>
            <a:spLocks noGrp="1"/>
          </p:cNvSpPr>
          <p:nvPr>
            <p:ph type="ftr" sz="quarter" idx="11"/>
          </p:nvPr>
        </p:nvSpPr>
        <p:spPr/>
        <p:txBody>
          <a:bodyPr/>
          <a:lstStyle/>
          <a:p>
            <a:pPr lvl="0"/>
            <a:endParaRPr lang="zh-CN"/>
          </a:p>
        </p:txBody>
      </p:sp>
      <p:sp>
        <p:nvSpPr>
          <p:cNvPr id="7" name="灯片编号占位符 6"/>
          <p:cNvSpPr>
            <a:spLocks noGrp="1"/>
          </p:cNvSpPr>
          <p:nvPr>
            <p:ph type="sldNum" sz="quarter" idx="12"/>
          </p:nvPr>
        </p:nvSpPr>
        <p:spPr/>
        <p:txBody>
          <a:bodyPr/>
          <a:lstStyle/>
          <a:p>
            <a:pPr lvl="0"/>
            <a:fld id="{9A0DB2DC-4C9A-4742-B13C-FB6460FD3503}" type="slidenum">
              <a:rPr lang="en-US" altLang="zh-CN"/>
              <a:pPr lvl="0"/>
              <a:t>‹#›</a:t>
            </a:fld>
            <a:endParaRPr lang="zh-CN"/>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lvl="0"/>
            <a:endParaRPr lang="zh-CN" altLang="en-US"/>
          </a:p>
        </p:txBody>
      </p:sp>
      <p:sp>
        <p:nvSpPr>
          <p:cNvPr id="6" name="页脚占位符 5"/>
          <p:cNvSpPr>
            <a:spLocks noGrp="1"/>
          </p:cNvSpPr>
          <p:nvPr>
            <p:ph type="ftr" sz="quarter" idx="11"/>
          </p:nvPr>
        </p:nvSpPr>
        <p:spPr/>
        <p:txBody>
          <a:bodyPr/>
          <a:lstStyle/>
          <a:p>
            <a:pPr lvl="0"/>
            <a:endParaRPr lang="zh-CN"/>
          </a:p>
        </p:txBody>
      </p:sp>
      <p:sp>
        <p:nvSpPr>
          <p:cNvPr id="7" name="灯片编号占位符 6"/>
          <p:cNvSpPr>
            <a:spLocks noGrp="1"/>
          </p:cNvSpPr>
          <p:nvPr>
            <p:ph type="sldNum" sz="quarter" idx="12"/>
          </p:nvPr>
        </p:nvSpPr>
        <p:spPr/>
        <p:txBody>
          <a:bodyPr/>
          <a:lstStyle/>
          <a:p>
            <a:pPr lvl="0"/>
            <a:fld id="{9A0DB2DC-4C9A-4742-B13C-FB6460FD3503}" type="slidenum">
              <a:rPr lang="en-US" altLang="zh-CN"/>
              <a:pPr lvl="0"/>
              <a:t>‹#›</a:t>
            </a:fld>
            <a:endParaRPr lang="zh-CN"/>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en-US" altLang="zh-CN"/>
              <a:pPr lvl="0"/>
              <a:t>‹#›</a:t>
            </a:fld>
            <a:endParaRPr lang="zh-CN"/>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en-US" altLang="zh-CN"/>
              <a:pPr lvl="0"/>
              <a:t>‹#›</a:t>
            </a:fld>
            <a:endParaRPr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100000"/>
          </a:schemeClr>
        </a:solidFill>
        <a:effectLst/>
      </p:bgPr>
    </p:bg>
    <p:spTree>
      <p:nvGrpSpPr>
        <p:cNvPr id="1" name=""/>
        <p:cNvGrpSpPr/>
        <p:nvPr/>
      </p:nvGrpSpPr>
      <p:grpSpPr>
        <a:xfrm>
          <a:off x="0" y="0"/>
          <a:ext cx="0" cy="0"/>
          <a:chOff x="0" y="0"/>
          <a:chExt cx="0" cy="0"/>
        </a:xfrm>
      </p:grpSpPr>
      <p:pic>
        <p:nvPicPr>
          <p:cNvPr id="1026" name="图片 6"/>
          <p:cNvPicPr>
            <a:picLocks noChangeAspect="1"/>
          </p:cNvPicPr>
          <p:nvPr/>
        </p:nvPicPr>
        <p:blipFill>
          <a:blip r:embed="rId15"/>
          <a:stretch>
            <a:fillRect/>
          </a:stretch>
        </p:blipFill>
        <p:spPr>
          <a:xfrm>
            <a:off x="0" y="0"/>
            <a:ext cx="9144000" cy="6858000"/>
          </a:xfrm>
          <a:prstGeom prst="rect">
            <a:avLst/>
          </a:prstGeom>
          <a:noFill/>
          <a:ln w="9525">
            <a:noFill/>
          </a:ln>
        </p:spPr>
      </p:pic>
      <p:sp>
        <p:nvSpPr>
          <p:cNvPr id="1027" name="标题占位符 1"/>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p>
        </p:txBody>
      </p:sp>
      <p:sp>
        <p:nvSpPr>
          <p:cNvPr id="1028" name="文本占位符 2"/>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lvl1pPr marL="0" lvl="0" indent="0" algn="ctr" defTabSz="914400" eaLnBrk="0" fontAlgn="base" latinLnBrk="0" hangingPunct="0">
        <a:lnSpc>
          <a:spcPct val="100000"/>
        </a:lnSpc>
        <a:spcBef>
          <a:spcPct val="0"/>
        </a:spcBef>
        <a:spcAft>
          <a:spcPct val="0"/>
        </a:spcAft>
        <a:buClr>
          <a:srgbClr val="000000"/>
        </a:buClr>
        <a:buNone/>
        <a:defRPr sz="4400" b="0" i="0" u="none" kern="1200" baseline="0">
          <a:solidFill>
            <a:schemeClr val="tx1"/>
          </a:solidFill>
          <a:latin typeface="+mj-lt"/>
          <a:ea typeface="+mj-ea"/>
          <a:cs typeface="+mj-cs"/>
        </a:defRPr>
      </a:lvl1pPr>
    </p:titleStyle>
    <p:bodyStyle>
      <a:lvl1pPr marL="342900" lvl="0" indent="-342900" algn="l" defTabSz="914400" eaLnBrk="0" fontAlgn="base" latinLnBrk="0" hangingPunct="0">
        <a:lnSpc>
          <a:spcPct val="100000"/>
        </a:lnSpc>
        <a:spcBef>
          <a:spcPct val="20000"/>
        </a:spcBef>
        <a:spcAft>
          <a:spcPct val="0"/>
        </a:spcAft>
        <a:buFont typeface="Arial" panose="020B0604020202020204" pitchFamily="34" charset="0"/>
        <a:buChar char="•"/>
        <a:defRPr sz="3200" b="0" i="0" u="none" kern="1200" baseline="0">
          <a:solidFill>
            <a:schemeClr val="tx1"/>
          </a:solidFill>
          <a:latin typeface="+mn-lt"/>
          <a:ea typeface="+mn-ea"/>
          <a:cs typeface="+mn-cs"/>
        </a:defRPr>
      </a:lvl1pPr>
      <a:lvl2pPr marL="742950" lvl="1" indent="-285750" algn="l" defTabSz="914400" eaLnBrk="0" fontAlgn="base" latinLnBrk="0" hangingPunct="0">
        <a:lnSpc>
          <a:spcPct val="100000"/>
        </a:lnSpc>
        <a:spcBef>
          <a:spcPct val="20000"/>
        </a:spcBef>
        <a:spcAft>
          <a:spcPct val="0"/>
        </a:spcAft>
        <a:buFont typeface="Arial" panose="020B0604020202020204" pitchFamily="34" charset="0"/>
        <a:buChar char="–"/>
        <a:defRPr sz="2800" b="0" i="0" u="none" kern="1200" baseline="0">
          <a:solidFill>
            <a:schemeClr val="tx1"/>
          </a:solidFill>
          <a:latin typeface="+mn-lt"/>
          <a:ea typeface="+mn-ea"/>
          <a:cs typeface="+mn-cs"/>
        </a:defRPr>
      </a:lvl2pPr>
      <a:lvl3pPr marL="1143000" lvl="2" indent="-228600" algn="l" defTabSz="914400" eaLnBrk="0" fontAlgn="base" latinLnBrk="0" hangingPunct="0">
        <a:lnSpc>
          <a:spcPct val="100000"/>
        </a:lnSpc>
        <a:spcBef>
          <a:spcPct val="20000"/>
        </a:spcBef>
        <a:spcAft>
          <a:spcPct val="0"/>
        </a:spcAft>
        <a:buFont typeface="Arial" panose="020B0604020202020204" pitchFamily="34" charset="0"/>
        <a:buChar char="•"/>
        <a:defRPr sz="2400" b="0" i="0" u="none" kern="1200" baseline="0">
          <a:solidFill>
            <a:schemeClr val="tx1"/>
          </a:solidFill>
          <a:latin typeface="+mn-lt"/>
          <a:ea typeface="+mn-ea"/>
          <a:cs typeface="+mn-cs"/>
        </a:defRPr>
      </a:lvl3pPr>
      <a:lvl4pPr marL="1600200" lvl="3" indent="-228600" algn="l" defTabSz="914400" eaLnBrk="0" fontAlgn="base" latinLnBrk="0" hangingPunct="0">
        <a:lnSpc>
          <a:spcPct val="100000"/>
        </a:lnSpc>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defRPr>
      </a:lvl4pPr>
      <a:lvl5pPr marL="2057400" lvl="4" indent="-228600" algn="l" defTabSz="914400" eaLnBrk="0" fontAlgn="base" latinLnBrk="0" hangingPunct="0">
        <a:lnSpc>
          <a:spcPct val="100000"/>
        </a:lnSpc>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defRPr>
      </a:lvl5pPr>
      <a:lvl6pPr marL="2514600" lvl="5" indent="-228600" algn="l" defTabSz="914400" eaLnBrk="0" fontAlgn="base" latinLnBrk="0" hangingPunct="0">
        <a:lnSpc>
          <a:spcPct val="100000"/>
        </a:lnSpc>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defRPr>
      </a:lvl6pPr>
      <a:lvl7pPr marL="2971800" lvl="6" indent="-228600" algn="l" defTabSz="914400" eaLnBrk="0" fontAlgn="base" latinLnBrk="0" hangingPunct="0">
        <a:lnSpc>
          <a:spcPct val="100000"/>
        </a:lnSpc>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defRPr>
      </a:lvl7pPr>
      <a:lvl8pPr marL="3429000" lvl="7" indent="-228600" algn="l" defTabSz="914400" eaLnBrk="0" fontAlgn="base" latinLnBrk="0" hangingPunct="0">
        <a:lnSpc>
          <a:spcPct val="100000"/>
        </a:lnSpc>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defRPr>
      </a:lvl8pPr>
      <a:lvl9pPr marL="3886200" lvl="8" indent="-228600" algn="l" defTabSz="914400" eaLnBrk="0" fontAlgn="base" latinLnBrk="0" hangingPunct="0">
        <a:lnSpc>
          <a:spcPct val="100000"/>
        </a:lnSpc>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defRPr>
      </a:lvl9pPr>
    </p:bodyStyle>
    <p:otherStyle>
      <a:lvl1pPr marL="0" lvl="0"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100000"/>
          </a:schemeClr>
        </a:solidFill>
        <a:effectLst/>
      </p:bgPr>
    </p:bg>
    <p:spTree>
      <p:nvGrpSpPr>
        <p:cNvPr id="1" name=""/>
        <p:cNvGrpSpPr/>
        <p:nvPr/>
      </p:nvGrpSpPr>
      <p:grpSpPr>
        <a:xfrm>
          <a:off x="0" y="0"/>
          <a:ext cx="0" cy="0"/>
          <a:chOff x="0" y="0"/>
          <a:chExt cx="0" cy="0"/>
        </a:xfrm>
      </p:grpSpPr>
      <p:sp>
        <p:nvSpPr>
          <p:cNvPr id="2050" name="标题 2049"/>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p>
        </p:txBody>
      </p:sp>
      <p:sp>
        <p:nvSpPr>
          <p:cNvPr id="2051" name="文本占位符 2050"/>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2052" name="日期占位符 2051"/>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p>
        </p:txBody>
      </p:sp>
      <p:sp>
        <p:nvSpPr>
          <p:cNvPr id="2053" name="页脚占位符 2052"/>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p>
        </p:txBody>
      </p:sp>
      <p:sp>
        <p:nvSpPr>
          <p:cNvPr id="2054" name="灯片编号占位符 2053"/>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en-US" altLang="zh-CN"/>
              <a:pPr lvl="0"/>
              <a:t>‹#›</a:t>
            </a:fld>
            <a:endParaRPr lang="zh-CN"/>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ftr="0" dt="0"/>
  <p:txStyles>
    <p:titleStyle>
      <a:lvl1pPr marL="0" lvl="0" indent="0" algn="ctr" defTabSz="914400" eaLnBrk="1" fontAlgn="base" latinLnBrk="0" hangingPunct="1">
        <a:lnSpc>
          <a:spcPct val="100000"/>
        </a:lnSpc>
        <a:spcBef>
          <a:spcPct val="0"/>
        </a:spcBef>
        <a:spcAft>
          <a:spcPct val="0"/>
        </a:spcAft>
        <a:buClr>
          <a:srgbClr val="000000"/>
        </a:buClr>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Rar$DI04.098/&#22312;&#27700;&#19968;&#26041;.exe" TargetMode="External"/><Relationship Id="rId1" Type="http://schemas.openxmlformats.org/officeDocument/2006/relationships/slideLayout" Target="../slideLayouts/slideLayout7.xml"/><Relationship Id="rId4" Type="http://schemas.openxmlformats.org/officeDocument/2006/relationships/hyperlink" Target="Rar$DI04.098/2.mp3"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microsoft.com/office/2007/relationships/media" Target="file:///C:\Users\Administrator\Desktop\9&#24180;&#32423;%20(&#19979;)\6&#21333;&#20803;\24&#12289;&#35799;&#32463;&#20004;&#39318;\&#35799;&#32463;&#12298;&#21608;&#21335;&#183;&#20851;&#38606;&#12299;.mp3" TargetMode="External"/><Relationship Id="rId2" Type="http://schemas.openxmlformats.org/officeDocument/2006/relationships/slideLayout" Target="../slideLayouts/slideLayout2.xml"/><Relationship Id="rId1" Type="http://schemas.openxmlformats.org/officeDocument/2006/relationships/audio" Target="file:///C:\Users\Administrator\Desktop\9&#24180;&#32423;%20(&#19979;)\6&#21333;&#20803;\24&#12289;&#35799;&#32463;&#20004;&#39318;\&#35799;&#32463;&#12298;&#21608;&#21335;&#183;&#20851;&#38606;&#12299;.mp3" TargetMode="Externa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标题 81921"/>
          <p:cNvSpPr>
            <a:spLocks noGrp="1" noRot="1"/>
          </p:cNvSpPr>
          <p:nvPr>
            <p:ph type="ctrTitle"/>
          </p:nvPr>
        </p:nvSpPr>
        <p:spPr>
          <a:xfrm>
            <a:off x="1908175" y="333375"/>
            <a:ext cx="5029200" cy="1143000"/>
          </a:xfrm>
        </p:spPr>
        <p:txBody>
          <a:bodyPr anchor="ctr"/>
          <a:lstStyle/>
          <a:p>
            <a:pPr defTabSz="914400">
              <a:buNone/>
            </a:pPr>
            <a:r>
              <a:rPr lang="en-US" altLang="zh-CN" sz="6000" b="1" u="sng" kern="1200" baseline="0" dirty="0">
                <a:latin typeface="Arial" panose="020B0604020202020204" pitchFamily="34" charset="0"/>
                <a:ea typeface="华文行楷" panose="02010800040101010101" pitchFamily="2" charset="-122"/>
              </a:rPr>
              <a:t>《</a:t>
            </a:r>
            <a:r>
              <a:rPr lang="zh-CN" altLang="en-US" sz="6000" b="1" u="sng" kern="1200" baseline="0" dirty="0">
                <a:latin typeface="Arial" panose="020B0604020202020204" pitchFamily="34" charset="0"/>
                <a:ea typeface="华文行楷" panose="02010800040101010101" pitchFamily="2" charset="-122"/>
              </a:rPr>
              <a:t>诗经</a:t>
            </a:r>
            <a:r>
              <a:rPr lang="en-US" altLang="zh-CN" sz="6000" b="1" u="sng" kern="1200" baseline="0" dirty="0">
                <a:latin typeface="Arial" panose="020B0604020202020204" pitchFamily="34" charset="0"/>
                <a:ea typeface="华文行楷" panose="02010800040101010101" pitchFamily="2" charset="-122"/>
              </a:rPr>
              <a:t>》</a:t>
            </a:r>
            <a:r>
              <a:rPr lang="zh-CN" altLang="en-US" sz="6000" b="1" u="sng" kern="1200" baseline="0" dirty="0">
                <a:latin typeface="Arial" panose="020B0604020202020204" pitchFamily="34" charset="0"/>
                <a:ea typeface="华文行楷" panose="02010800040101010101" pitchFamily="2" charset="-122"/>
              </a:rPr>
              <a:t>两首</a:t>
            </a:r>
          </a:p>
        </p:txBody>
      </p:sp>
      <p:sp>
        <p:nvSpPr>
          <p:cNvPr id="81929" name="矩形 81928"/>
          <p:cNvSpPr/>
          <p:nvPr/>
        </p:nvSpPr>
        <p:spPr>
          <a:xfrm>
            <a:off x="5795963" y="2636838"/>
            <a:ext cx="1595437" cy="762000"/>
          </a:xfrm>
          <a:prstGeom prst="rect">
            <a:avLst/>
          </a:prstGeom>
          <a:noFill/>
          <a:ln w="9525">
            <a:noFill/>
          </a:ln>
        </p:spPr>
        <p:txBody>
          <a:bodyPr>
            <a:spAutoFit/>
          </a:bodyPr>
          <a:lstStyle/>
          <a:p>
            <a:pPr lvl="0"/>
            <a:r>
              <a:rPr lang="zh-CN" altLang="en-US" sz="4400" b="1" dirty="0">
                <a:solidFill>
                  <a:schemeClr val="tx2"/>
                </a:solidFill>
                <a:latin typeface="Arial" panose="020B0604020202020204" pitchFamily="34" charset="0"/>
                <a:ea typeface="宋体" panose="02010600030101010101" pitchFamily="2" charset="-122"/>
              </a:rPr>
              <a:t>关雎</a:t>
            </a:r>
            <a:endParaRPr lang="en-US" altLang="x-none" sz="4400" b="1">
              <a:solidFill>
                <a:schemeClr val="tx2"/>
              </a:solidFill>
              <a:latin typeface="Arial" panose="020B0604020202020204" pitchFamily="34" charset="0"/>
              <a:ea typeface="宋体" panose="02010600030101010101" pitchFamily="2" charset="-122"/>
            </a:endParaRPr>
          </a:p>
        </p:txBody>
      </p:sp>
      <p:sp>
        <p:nvSpPr>
          <p:cNvPr id="81930" name="矩形 81929"/>
          <p:cNvSpPr/>
          <p:nvPr/>
        </p:nvSpPr>
        <p:spPr>
          <a:xfrm>
            <a:off x="5795963" y="4076700"/>
            <a:ext cx="1595437" cy="762000"/>
          </a:xfrm>
          <a:prstGeom prst="rect">
            <a:avLst/>
          </a:prstGeom>
          <a:noFill/>
          <a:ln w="9525">
            <a:noFill/>
          </a:ln>
        </p:spPr>
        <p:txBody>
          <a:bodyPr>
            <a:spAutoFit/>
          </a:bodyPr>
          <a:lstStyle/>
          <a:p>
            <a:pPr lvl="0"/>
            <a:r>
              <a:rPr lang="zh-CN" altLang="en-US" sz="4400" b="1" dirty="0">
                <a:solidFill>
                  <a:schemeClr val="tx2"/>
                </a:solidFill>
                <a:latin typeface="宋体" panose="02010600030101010101" pitchFamily="2" charset="-122"/>
                <a:ea typeface="宋体" panose="02010600030101010101" pitchFamily="2" charset="-122"/>
              </a:rPr>
              <a:t>蒹葭</a:t>
            </a:r>
            <a:endParaRPr lang="en-US" altLang="x-none" sz="4400" b="1">
              <a:solidFill>
                <a:schemeClr val="tx2"/>
              </a:solidFill>
              <a:latin typeface="宋体" panose="02010600030101010101" pitchFamily="2" charset="-122"/>
              <a:ea typeface="宋体" panose="02010600030101010101" pitchFamily="2" charset="-122"/>
            </a:endParaRPr>
          </a:p>
        </p:txBody>
      </p:sp>
      <p:pic>
        <p:nvPicPr>
          <p:cNvPr id="81933" name="图片 81932" descr="u=765566151,1517465574&amp;gp=2"/>
          <p:cNvPicPr>
            <a:picLocks noChangeAspect="1"/>
          </p:cNvPicPr>
          <p:nvPr/>
        </p:nvPicPr>
        <p:blipFill>
          <a:blip r:embed="rId2"/>
          <a:stretch>
            <a:fillRect/>
          </a:stretch>
        </p:blipFill>
        <p:spPr>
          <a:xfrm>
            <a:off x="1258888" y="1700213"/>
            <a:ext cx="3124200" cy="4343400"/>
          </a:xfrm>
          <a:prstGeom prst="rect">
            <a:avLst/>
          </a:prstGeom>
          <a:noFill/>
          <a:ln w="9525">
            <a:noFill/>
          </a:ln>
        </p:spPr>
      </p:pic>
      <p:sp>
        <p:nvSpPr>
          <p:cNvPr id="6" name="矩形 5"/>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文本框 113665"/>
          <p:cNvSpPr txBox="1"/>
          <p:nvPr/>
        </p:nvSpPr>
        <p:spPr>
          <a:xfrm>
            <a:off x="381000" y="990600"/>
            <a:ext cx="3614738" cy="4660900"/>
          </a:xfrm>
          <a:prstGeom prst="rect">
            <a:avLst/>
          </a:prstGeom>
          <a:noFill/>
          <a:ln w="9525">
            <a:noFill/>
          </a:ln>
        </p:spPr>
        <p:txBody>
          <a:bodyPr>
            <a:spAutoFit/>
          </a:bodyPr>
          <a:lstStyle/>
          <a:p>
            <a:pPr lvl="0"/>
            <a:r>
              <a:rPr lang="zh-CN" altLang="en-US" sz="4400" b="1" dirty="0">
                <a:solidFill>
                  <a:srgbClr val="000000"/>
                </a:solidFill>
                <a:latin typeface="宋体" panose="02010600030101010101" pitchFamily="2" charset="-122"/>
                <a:ea typeface="宋体" panose="02010600030101010101" pitchFamily="2" charset="-122"/>
              </a:rPr>
              <a:t>关　雎</a:t>
            </a:r>
          </a:p>
          <a:p>
            <a:pPr lvl="0"/>
            <a:r>
              <a:rPr lang="zh-CN" altLang="en-US" sz="3200" b="1" dirty="0">
                <a:solidFill>
                  <a:srgbClr val="000000"/>
                </a:solidFill>
                <a:latin typeface="宋体" panose="02010600030101010101" pitchFamily="2" charset="-122"/>
                <a:ea typeface="宋体" panose="02010600030101010101" pitchFamily="2" charset="-122"/>
              </a:rPr>
              <a:t>关雎鸟关关和唱，</a:t>
            </a:r>
            <a:br>
              <a:rPr lang="zh-CN" altLang="en-US" sz="3200" b="1" dirty="0">
                <a:solidFill>
                  <a:srgbClr val="000000"/>
                </a:solidFill>
                <a:latin typeface="宋体" panose="02010600030101010101" pitchFamily="2" charset="-122"/>
                <a:ea typeface="宋体" panose="02010600030101010101" pitchFamily="2" charset="-122"/>
              </a:rPr>
            </a:br>
            <a:r>
              <a:rPr lang="zh-CN" altLang="en-US" sz="3200" b="1" dirty="0">
                <a:solidFill>
                  <a:srgbClr val="000000"/>
                </a:solidFill>
                <a:latin typeface="宋体" panose="02010600030101010101" pitchFamily="2" charset="-122"/>
                <a:ea typeface="宋体" panose="02010600030101010101" pitchFamily="2" charset="-122"/>
              </a:rPr>
              <a:t>在河心小小洲上。</a:t>
            </a:r>
            <a:br>
              <a:rPr lang="zh-CN" altLang="en-US" sz="3200" b="1" dirty="0">
                <a:solidFill>
                  <a:srgbClr val="000000"/>
                </a:solidFill>
                <a:latin typeface="宋体" panose="02010600030101010101" pitchFamily="2" charset="-122"/>
                <a:ea typeface="宋体" panose="02010600030101010101" pitchFamily="2" charset="-122"/>
              </a:rPr>
            </a:br>
            <a:r>
              <a:rPr lang="zh-CN" altLang="en-US" sz="3200" b="1" dirty="0">
                <a:solidFill>
                  <a:srgbClr val="000000"/>
                </a:solidFill>
                <a:latin typeface="宋体" panose="02010600030101010101" pitchFamily="2" charset="-122"/>
                <a:ea typeface="宋体" panose="02010600030101010101" pitchFamily="2" charset="-122"/>
              </a:rPr>
              <a:t>好姑娘苗苗条条，</a:t>
            </a:r>
            <a:br>
              <a:rPr lang="zh-CN" altLang="en-US" sz="3200" b="1" dirty="0">
                <a:solidFill>
                  <a:srgbClr val="000000"/>
                </a:solidFill>
                <a:latin typeface="宋体" panose="02010600030101010101" pitchFamily="2" charset="-122"/>
                <a:ea typeface="宋体" panose="02010600030101010101" pitchFamily="2" charset="-122"/>
              </a:rPr>
            </a:br>
            <a:r>
              <a:rPr lang="zh-CN" altLang="en-US" sz="3200" b="1" dirty="0">
                <a:solidFill>
                  <a:srgbClr val="000000"/>
                </a:solidFill>
                <a:latin typeface="宋体" panose="02010600030101010101" pitchFamily="2" charset="-122"/>
                <a:ea typeface="宋体" panose="02010600030101010101" pitchFamily="2" charset="-122"/>
              </a:rPr>
              <a:t>哥儿想和她成双。</a:t>
            </a:r>
          </a:p>
          <a:p>
            <a:pPr lvl="0"/>
            <a:r>
              <a:rPr lang="zh-CN" altLang="en-US" sz="3200" b="1" dirty="0">
                <a:solidFill>
                  <a:srgbClr val="000000"/>
                </a:solidFill>
                <a:latin typeface="宋体" panose="02010600030101010101" pitchFamily="2" charset="-122"/>
                <a:ea typeface="宋体" panose="02010600030101010101" pitchFamily="2" charset="-122"/>
              </a:rPr>
              <a:t>水荇菜长短不齐，</a:t>
            </a:r>
            <a:br>
              <a:rPr lang="zh-CN" altLang="en-US" sz="3200" b="1" dirty="0">
                <a:solidFill>
                  <a:srgbClr val="000000"/>
                </a:solidFill>
                <a:latin typeface="宋体" panose="02010600030101010101" pitchFamily="2" charset="-122"/>
                <a:ea typeface="宋体" panose="02010600030101010101" pitchFamily="2" charset="-122"/>
              </a:rPr>
            </a:br>
            <a:r>
              <a:rPr lang="zh-CN" altLang="en-US" sz="3200" b="1" dirty="0">
                <a:solidFill>
                  <a:srgbClr val="000000"/>
                </a:solidFill>
                <a:latin typeface="宋体" panose="02010600030101010101" pitchFamily="2" charset="-122"/>
                <a:ea typeface="宋体" panose="02010600030101010101" pitchFamily="2" charset="-122"/>
              </a:rPr>
              <a:t>采荇菜左右东西。</a:t>
            </a:r>
            <a:br>
              <a:rPr lang="zh-CN" altLang="en-US" sz="3200" b="1" dirty="0">
                <a:solidFill>
                  <a:srgbClr val="000000"/>
                </a:solidFill>
                <a:latin typeface="宋体" panose="02010600030101010101" pitchFamily="2" charset="-122"/>
                <a:ea typeface="宋体" panose="02010600030101010101" pitchFamily="2" charset="-122"/>
              </a:rPr>
            </a:br>
            <a:r>
              <a:rPr lang="zh-CN" altLang="en-US" sz="3200" b="1" dirty="0">
                <a:solidFill>
                  <a:srgbClr val="000000"/>
                </a:solidFill>
                <a:latin typeface="宋体" panose="02010600030101010101" pitchFamily="2" charset="-122"/>
                <a:ea typeface="宋体" panose="02010600030101010101" pitchFamily="2" charset="-122"/>
              </a:rPr>
              <a:t>好姑娘苗苗条条，</a:t>
            </a:r>
            <a:br>
              <a:rPr lang="zh-CN" altLang="en-US" sz="3200" b="1" dirty="0">
                <a:solidFill>
                  <a:srgbClr val="000000"/>
                </a:solidFill>
                <a:latin typeface="宋体" panose="02010600030101010101" pitchFamily="2" charset="-122"/>
                <a:ea typeface="宋体" panose="02010600030101010101" pitchFamily="2" charset="-122"/>
              </a:rPr>
            </a:br>
            <a:r>
              <a:rPr lang="zh-CN" altLang="en-US" sz="3200" b="1" dirty="0">
                <a:solidFill>
                  <a:srgbClr val="000000"/>
                </a:solidFill>
                <a:latin typeface="宋体" panose="02010600030101010101" pitchFamily="2" charset="-122"/>
                <a:ea typeface="宋体" panose="02010600030101010101" pitchFamily="2" charset="-122"/>
              </a:rPr>
              <a:t>日日夜夜追求她。</a:t>
            </a:r>
          </a:p>
        </p:txBody>
      </p:sp>
      <p:sp>
        <p:nvSpPr>
          <p:cNvPr id="113667" name="文本框 113666"/>
          <p:cNvSpPr txBox="1"/>
          <p:nvPr/>
        </p:nvSpPr>
        <p:spPr>
          <a:xfrm>
            <a:off x="4471988" y="430213"/>
            <a:ext cx="3856037" cy="6427787"/>
          </a:xfrm>
          <a:prstGeom prst="rect">
            <a:avLst/>
          </a:prstGeom>
          <a:noFill/>
          <a:ln w="9525">
            <a:noFill/>
          </a:ln>
        </p:spPr>
        <p:txBody>
          <a:bodyPr wrap="none" anchor="t">
            <a:spAutoFit/>
          </a:bodyPr>
          <a:lstStyle/>
          <a:p>
            <a:pPr lvl="0"/>
            <a:r>
              <a:rPr lang="zh-CN" altLang="en-US" sz="3200" b="1" dirty="0">
                <a:solidFill>
                  <a:srgbClr val="000000"/>
                </a:solidFill>
                <a:latin typeface="宋体" panose="02010600030101010101" pitchFamily="2" charset="-122"/>
                <a:ea typeface="宋体" panose="02010600030101010101" pitchFamily="2" charset="-122"/>
              </a:rPr>
              <a:t>追求她成了空想，</a:t>
            </a:r>
            <a:br>
              <a:rPr lang="zh-CN" altLang="en-US" sz="3200" b="1" dirty="0">
                <a:solidFill>
                  <a:srgbClr val="000000"/>
                </a:solidFill>
                <a:latin typeface="宋体" panose="02010600030101010101" pitchFamily="2" charset="-122"/>
                <a:ea typeface="宋体" panose="02010600030101010101" pitchFamily="2" charset="-122"/>
              </a:rPr>
            </a:br>
            <a:r>
              <a:rPr lang="zh-CN" altLang="en-US" sz="3200" b="1" dirty="0">
                <a:solidFill>
                  <a:srgbClr val="000000"/>
                </a:solidFill>
                <a:latin typeface="宋体" panose="02010600030101010101" pitchFamily="2" charset="-122"/>
                <a:ea typeface="宋体" panose="02010600030101010101" pitchFamily="2" charset="-122"/>
              </a:rPr>
              <a:t>睁眼想闭眼也想。</a:t>
            </a:r>
            <a:br>
              <a:rPr lang="zh-CN" altLang="en-US" sz="3200" b="1" dirty="0">
                <a:solidFill>
                  <a:srgbClr val="000000"/>
                </a:solidFill>
                <a:latin typeface="宋体" panose="02010600030101010101" pitchFamily="2" charset="-122"/>
                <a:ea typeface="宋体" panose="02010600030101010101" pitchFamily="2" charset="-122"/>
              </a:rPr>
            </a:br>
            <a:r>
              <a:rPr lang="zh-CN" altLang="en-US" sz="3200" b="1" dirty="0">
                <a:solidFill>
                  <a:srgbClr val="000000"/>
                </a:solidFill>
                <a:latin typeface="宋体" panose="02010600030101010101" pitchFamily="2" charset="-122"/>
                <a:ea typeface="宋体" panose="02010600030101010101" pitchFamily="2" charset="-122"/>
              </a:rPr>
              <a:t>夜长长相思不断，</a:t>
            </a:r>
            <a:br>
              <a:rPr lang="zh-CN" altLang="en-US" sz="3200" b="1" dirty="0">
                <a:solidFill>
                  <a:srgbClr val="000000"/>
                </a:solidFill>
                <a:latin typeface="宋体" panose="02010600030101010101" pitchFamily="2" charset="-122"/>
                <a:ea typeface="宋体" panose="02010600030101010101" pitchFamily="2" charset="-122"/>
              </a:rPr>
            </a:br>
            <a:r>
              <a:rPr lang="zh-CN" altLang="en-US" sz="3200" b="1" dirty="0">
                <a:solidFill>
                  <a:srgbClr val="000000"/>
                </a:solidFill>
                <a:latin typeface="宋体" panose="02010600030101010101" pitchFamily="2" charset="-122"/>
                <a:ea typeface="宋体" panose="02010600030101010101" pitchFamily="2" charset="-122"/>
              </a:rPr>
              <a:t>尽翻身直到天亮。</a:t>
            </a:r>
          </a:p>
          <a:p>
            <a:pPr lvl="0"/>
            <a:r>
              <a:rPr lang="zh-CN" altLang="en-US" sz="3200" b="1" dirty="0">
                <a:solidFill>
                  <a:srgbClr val="000000"/>
                </a:solidFill>
                <a:latin typeface="宋体" panose="02010600030101010101" pitchFamily="2" charset="-122"/>
                <a:ea typeface="宋体" panose="02010600030101010101" pitchFamily="2" charset="-122"/>
              </a:rPr>
              <a:t>长和短水边荇菜，</a:t>
            </a:r>
            <a:br>
              <a:rPr lang="zh-CN" altLang="en-US" sz="3200" b="1" dirty="0">
                <a:solidFill>
                  <a:srgbClr val="000000"/>
                </a:solidFill>
                <a:latin typeface="宋体" panose="02010600030101010101" pitchFamily="2" charset="-122"/>
                <a:ea typeface="宋体" panose="02010600030101010101" pitchFamily="2" charset="-122"/>
              </a:rPr>
            </a:br>
            <a:r>
              <a:rPr lang="zh-CN" altLang="en-US" sz="3200" b="1" dirty="0">
                <a:solidFill>
                  <a:srgbClr val="000000"/>
                </a:solidFill>
                <a:latin typeface="宋体" panose="02010600030101010101" pitchFamily="2" charset="-122"/>
                <a:ea typeface="宋体" panose="02010600030101010101" pitchFamily="2" charset="-122"/>
              </a:rPr>
              <a:t>采荇人左采右采。</a:t>
            </a:r>
            <a:br>
              <a:rPr lang="zh-CN" altLang="en-US" sz="3200" b="1" dirty="0">
                <a:solidFill>
                  <a:srgbClr val="000000"/>
                </a:solidFill>
                <a:latin typeface="宋体" panose="02010600030101010101" pitchFamily="2" charset="-122"/>
                <a:ea typeface="宋体" panose="02010600030101010101" pitchFamily="2" charset="-122"/>
              </a:rPr>
            </a:br>
            <a:r>
              <a:rPr lang="zh-CN" altLang="en-US" sz="3200" b="1" dirty="0">
                <a:solidFill>
                  <a:srgbClr val="000000"/>
                </a:solidFill>
                <a:latin typeface="宋体" panose="02010600030101010101" pitchFamily="2" charset="-122"/>
                <a:ea typeface="宋体" panose="02010600030101010101" pitchFamily="2" charset="-122"/>
              </a:rPr>
              <a:t>好姑娘苗苗条条，</a:t>
            </a:r>
            <a:br>
              <a:rPr lang="zh-CN" altLang="en-US" sz="3200" b="1" dirty="0">
                <a:solidFill>
                  <a:srgbClr val="000000"/>
                </a:solidFill>
                <a:latin typeface="宋体" panose="02010600030101010101" pitchFamily="2" charset="-122"/>
                <a:ea typeface="宋体" panose="02010600030101010101" pitchFamily="2" charset="-122"/>
              </a:rPr>
            </a:br>
            <a:r>
              <a:rPr lang="zh-CN" altLang="en-US" sz="3200" b="1" dirty="0">
                <a:solidFill>
                  <a:srgbClr val="000000"/>
                </a:solidFill>
                <a:latin typeface="宋体" panose="02010600030101010101" pitchFamily="2" charset="-122"/>
                <a:ea typeface="宋体" panose="02010600030101010101" pitchFamily="2" charset="-122"/>
              </a:rPr>
              <a:t>弹琴瑟迎她过来。</a:t>
            </a:r>
          </a:p>
          <a:p>
            <a:pPr lvl="0"/>
            <a:r>
              <a:rPr lang="zh-CN" altLang="en-US" sz="3200" b="1" dirty="0">
                <a:solidFill>
                  <a:srgbClr val="000000"/>
                </a:solidFill>
                <a:latin typeface="宋体" panose="02010600030101010101" pitchFamily="2" charset="-122"/>
                <a:ea typeface="宋体" panose="02010600030101010101" pitchFamily="2" charset="-122"/>
              </a:rPr>
              <a:t>水荇菜长长短短，</a:t>
            </a:r>
            <a:br>
              <a:rPr lang="zh-CN" altLang="en-US" sz="3200" b="1" dirty="0">
                <a:solidFill>
                  <a:srgbClr val="000000"/>
                </a:solidFill>
                <a:latin typeface="宋体" panose="02010600030101010101" pitchFamily="2" charset="-122"/>
                <a:ea typeface="宋体" panose="02010600030101010101" pitchFamily="2" charset="-122"/>
              </a:rPr>
            </a:br>
            <a:r>
              <a:rPr lang="zh-CN" altLang="en-US" sz="3200" b="1" dirty="0">
                <a:solidFill>
                  <a:srgbClr val="000000"/>
                </a:solidFill>
                <a:latin typeface="宋体" panose="02010600030101010101" pitchFamily="2" charset="-122"/>
                <a:ea typeface="宋体" panose="02010600030101010101" pitchFamily="2" charset="-122"/>
              </a:rPr>
              <a:t>采荇人左拣右拣。</a:t>
            </a:r>
            <a:br>
              <a:rPr lang="zh-CN" altLang="en-US" sz="3200" b="1" dirty="0">
                <a:solidFill>
                  <a:srgbClr val="000000"/>
                </a:solidFill>
                <a:latin typeface="宋体" panose="02010600030101010101" pitchFamily="2" charset="-122"/>
                <a:ea typeface="宋体" panose="02010600030101010101" pitchFamily="2" charset="-122"/>
              </a:rPr>
            </a:br>
            <a:r>
              <a:rPr lang="zh-CN" altLang="en-US" sz="3200" b="1" dirty="0">
                <a:solidFill>
                  <a:srgbClr val="000000"/>
                </a:solidFill>
                <a:latin typeface="宋体" panose="02010600030101010101" pitchFamily="2" charset="-122"/>
                <a:ea typeface="宋体" panose="02010600030101010101" pitchFamily="2" charset="-122"/>
              </a:rPr>
              <a:t>好姑娘苗苗条条，</a:t>
            </a:r>
            <a:br>
              <a:rPr lang="zh-CN" altLang="en-US" sz="3200" b="1" dirty="0">
                <a:solidFill>
                  <a:srgbClr val="000000"/>
                </a:solidFill>
                <a:latin typeface="宋体" panose="02010600030101010101" pitchFamily="2" charset="-122"/>
                <a:ea typeface="宋体" panose="02010600030101010101" pitchFamily="2" charset="-122"/>
              </a:rPr>
            </a:br>
            <a:r>
              <a:rPr lang="zh-CN" altLang="en-US" sz="3200" b="1" dirty="0">
                <a:solidFill>
                  <a:srgbClr val="000000"/>
                </a:solidFill>
                <a:latin typeface="宋体" panose="02010600030101010101" pitchFamily="2" charset="-122"/>
                <a:ea typeface="宋体" panose="02010600030101010101" pitchFamily="2" charset="-122"/>
              </a:rPr>
              <a:t>敲击钟鼓使她快乐。</a:t>
            </a:r>
          </a:p>
          <a:p>
            <a:pPr lvl="0"/>
            <a:r>
              <a:rPr lang="zh-CN" altLang="en-US" sz="3200" b="1" dirty="0">
                <a:solidFill>
                  <a:srgbClr val="000000"/>
                </a:solidFill>
                <a:latin typeface="宋体" panose="02010600030101010101" pitchFamily="2" charset="-122"/>
                <a:ea typeface="宋体" panose="02010600030101010101" pitchFamily="2" charset="-122"/>
              </a:rPr>
              <a:t>　　　　　</a:t>
            </a:r>
            <a:endParaRPr lang="zh-CN" altLang="en-US" sz="3200" b="1">
              <a:solidFill>
                <a:srgbClr val="000000"/>
              </a:solidFill>
              <a:latin typeface="宋体" panose="02010600030101010101" pitchFamily="2" charset="-122"/>
              <a:ea typeface="宋体" panose="02010600030101010101" pitchFamily="2" charset="-122"/>
            </a:endParaRPr>
          </a:p>
        </p:txBody>
      </p:sp>
      <p:sp>
        <p:nvSpPr>
          <p:cNvPr id="4" name="矩形 3"/>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矩形 6145"/>
          <p:cNvSpPr/>
          <p:nvPr/>
        </p:nvSpPr>
        <p:spPr>
          <a:xfrm>
            <a:off x="567690" y="1359535"/>
            <a:ext cx="7799070" cy="3657600"/>
          </a:xfrm>
          <a:prstGeom prst="rect">
            <a:avLst/>
          </a:prstGeom>
          <a:noFill/>
          <a:ln w="9525">
            <a:noFill/>
          </a:ln>
        </p:spPr>
        <p:txBody>
          <a:bodyPr wrap="square">
            <a:spAutoFit/>
          </a:bodyPr>
          <a:lstStyle/>
          <a:p>
            <a:pPr lvl="0" fontAlgn="base">
              <a:spcBef>
                <a:spcPct val="50000"/>
              </a:spcBef>
            </a:pPr>
            <a:endParaRPr lang="en-US" altLang="zh-CN" sz="5400" b="0" dirty="0">
              <a:solidFill>
                <a:srgbClr val="FF0000"/>
              </a:solidFill>
              <a:latin typeface="Times New Roman" panose="02020603050405020304" pitchFamily="2" charset="0"/>
              <a:ea typeface="宋体" panose="02010600030101010101" pitchFamily="2" charset="-122"/>
            </a:endParaRPr>
          </a:p>
          <a:p>
            <a:pPr lvl="0" fontAlgn="base">
              <a:spcBef>
                <a:spcPct val="50000"/>
              </a:spcBef>
              <a:buClr>
                <a:srgbClr val="00FFCC"/>
              </a:buClr>
              <a:buSzPct val="70000"/>
              <a:buFont typeface="Wingdings" panose="05000000000000000000" pitchFamily="2" charset="2"/>
              <a:buChar char="u"/>
            </a:pPr>
            <a:r>
              <a:rPr lang="en-US" altLang="zh-CN" sz="4000" b="0" dirty="0">
                <a:solidFill>
                  <a:schemeClr val="tx1"/>
                </a:solidFill>
                <a:latin typeface="Times New Roman" panose="02020603050405020304" pitchFamily="2" charset="0"/>
                <a:ea typeface="宋体" panose="02010600030101010101" pitchFamily="2" charset="-122"/>
              </a:rPr>
              <a:t>    </a:t>
            </a:r>
            <a:r>
              <a:rPr lang="zh-CN" altLang="en-US" sz="4000" i="1" dirty="0">
                <a:solidFill>
                  <a:schemeClr val="tx1"/>
                </a:solidFill>
                <a:latin typeface="Arial Unicode MS" panose="020B0604020202020204" charset="-122"/>
                <a:ea typeface="黑体" panose="02010600030101010101" charset="-122"/>
                <a:sym typeface="+mn-ea"/>
              </a:rPr>
              <a:t>这是一首爱情恋歌，描写一位痴情小伙子对心上人朝思暮想的 执着追求。 </a:t>
            </a:r>
            <a:r>
              <a:rPr lang="zh-CN" altLang="en-US" sz="4000" b="1" i="1" dirty="0">
                <a:solidFill>
                  <a:schemeClr val="tx1"/>
                </a:solidFill>
                <a:latin typeface="Times New Roman" panose="02020603050405020304" pitchFamily="2" charset="0"/>
                <a:ea typeface="宋体" panose="02010600030101010101" pitchFamily="2" charset="-122"/>
              </a:rPr>
              <a:t>质朴纯真，语言朴素优美，韵律和谐，意境优美。</a:t>
            </a:r>
          </a:p>
        </p:txBody>
      </p:sp>
      <p:sp>
        <p:nvSpPr>
          <p:cNvPr id="6148" name="矩形 6147"/>
          <p:cNvSpPr/>
          <p:nvPr/>
        </p:nvSpPr>
        <p:spPr>
          <a:xfrm>
            <a:off x="457200" y="381000"/>
            <a:ext cx="4191000" cy="838200"/>
          </a:xfrm>
          <a:prstGeom prst="rect">
            <a:avLst/>
          </a:prstGeom>
        </p:spPr>
        <p:txBody>
          <a:bodyPr wrap="none" fromWordArt="1">
            <a:prstTxWarp prst="textPlain">
              <a:avLst>
                <a:gd name="adj" fmla="val 50000"/>
              </a:avLst>
            </a:prstTxWarp>
            <a:normAutofit/>
          </a:bodyPr>
          <a:lstStyle/>
          <a:p>
            <a:pPr algn="ctr"/>
            <a:r>
              <a:rPr lang="zh-CN" altLang="en-US" sz="3600">
                <a:gradFill rotWithShape="0">
                  <a:gsLst>
                    <a:gs pos="0">
                      <a:srgbClr val="FFFF00"/>
                    </a:gs>
                    <a:gs pos="100000">
                      <a:srgbClr val="FF9933"/>
                    </a:gs>
                  </a:gsLst>
                  <a:path path="rect">
                    <a:fillToRect l="50000" t="50000" r="50000" b="50000"/>
                  </a:path>
                  <a:tileRect/>
                </a:gradFill>
                <a:effectLst>
                  <a:outerShdw dist="35921" dir="2699999" algn="ctr" rotWithShape="0">
                    <a:srgbClr val="C0C0C0"/>
                  </a:outerShdw>
                </a:effectLst>
                <a:latin typeface="宋体" panose="02010600030101010101" pitchFamily="2" charset="-122"/>
                <a:ea typeface="宋体" panose="02010600030101010101" pitchFamily="2" charset="-122"/>
              </a:rPr>
              <a:t>《</a:t>
            </a:r>
            <a:r>
              <a:rPr lang="zh-CN" altLang="en-US" sz="3600">
                <a:solidFill>
                  <a:srgbClr val="FF0000"/>
                </a:solidFill>
                <a:effectLst>
                  <a:outerShdw dist="35921" dir="2699999" algn="ctr" rotWithShape="0">
                    <a:srgbClr val="C0C0C0"/>
                  </a:outerShdw>
                </a:effectLst>
                <a:latin typeface="宋体" panose="02010600030101010101" pitchFamily="2" charset="-122"/>
                <a:ea typeface="宋体" panose="02010600030101010101" pitchFamily="2" charset="-122"/>
              </a:rPr>
              <a:t>关雎》的主要内容：</a:t>
            </a:r>
          </a:p>
        </p:txBody>
      </p:sp>
      <p:sp>
        <p:nvSpPr>
          <p:cNvPr id="4" name="矩形 3"/>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标题 10242"/>
          <p:cNvSpPr>
            <a:spLocks noGrp="1"/>
          </p:cNvSpPr>
          <p:nvPr>
            <p:ph type="title"/>
          </p:nvPr>
        </p:nvSpPr>
        <p:spPr>
          <a:xfrm>
            <a:off x="1205230" y="281305"/>
            <a:ext cx="6887210" cy="1014095"/>
          </a:xfrm>
        </p:spPr>
        <p:txBody>
          <a:bodyPr anchor="ctr"/>
          <a:lstStyle/>
          <a:p>
            <a:r>
              <a:rPr lang="zh-CN" altLang="en-US" sz="5700" b="1" dirty="0">
                <a:solidFill>
                  <a:srgbClr val="0000FF"/>
                </a:solidFill>
                <a:ea typeface="隶书" panose="02010509060101010101" pitchFamily="1" charset="-122"/>
              </a:rPr>
              <a:t>解文题</a:t>
            </a:r>
          </a:p>
        </p:txBody>
      </p:sp>
      <p:sp>
        <p:nvSpPr>
          <p:cNvPr id="10244" name="文本占位符 10243"/>
          <p:cNvSpPr>
            <a:spLocks noGrp="1"/>
          </p:cNvSpPr>
          <p:nvPr>
            <p:ph type="body" idx="1"/>
          </p:nvPr>
        </p:nvSpPr>
        <p:spPr>
          <a:xfrm>
            <a:off x="457200" y="1644650"/>
            <a:ext cx="8229600" cy="4876800"/>
          </a:xfrm>
        </p:spPr>
        <p:txBody>
          <a:bodyPr/>
          <a:lstStyle/>
          <a:p>
            <a:pPr>
              <a:lnSpc>
                <a:spcPct val="120000"/>
              </a:lnSpc>
              <a:buNone/>
            </a:pPr>
            <a:r>
              <a:rPr lang="zh-CN" altLang="en-US" sz="3600" b="1" dirty="0"/>
              <a:t>　　</a:t>
            </a:r>
            <a:r>
              <a:rPr lang="en-US" altLang="zh-CN" sz="3600" b="1" dirty="0"/>
              <a:t>《</a:t>
            </a:r>
            <a:r>
              <a:rPr lang="zh-CN" altLang="en-US" sz="3600" b="1" dirty="0"/>
              <a:t>关雎</a:t>
            </a:r>
            <a:r>
              <a:rPr lang="en-US" altLang="zh-CN" sz="3600" b="1" dirty="0"/>
              <a:t>》</a:t>
            </a:r>
            <a:r>
              <a:rPr lang="zh-CN" altLang="en-US" sz="3600" b="1" dirty="0"/>
              <a:t>是</a:t>
            </a:r>
            <a:r>
              <a:rPr lang="en-US" altLang="zh-CN" sz="3600" b="1" dirty="0"/>
              <a:t>《</a:t>
            </a:r>
            <a:r>
              <a:rPr lang="zh-CN" altLang="en-US" sz="3600" b="1" dirty="0"/>
              <a:t>诗经</a:t>
            </a:r>
            <a:r>
              <a:rPr lang="en-US" altLang="zh-CN" sz="3600" b="1" dirty="0"/>
              <a:t>》</a:t>
            </a:r>
            <a:r>
              <a:rPr lang="zh-CN" altLang="en-US" sz="3600" b="1" dirty="0"/>
              <a:t>开卷的第一首诗，历来为人重视。它描写了一个青年小伙子偷偷地爱上了一位姑娘那种单相思的动人情景。所以本诗可以理解为一首爱情诗。“关雎”是以诗歌首句中的两个字作为题目，其它篇章亦是如此。</a:t>
            </a:r>
          </a:p>
        </p:txBody>
      </p:sp>
      <p:sp>
        <p:nvSpPr>
          <p:cNvPr id="4" name="矩形 3"/>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spd="med">
    <p:cov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11265"/>
          <p:cNvSpPr txBox="1"/>
          <p:nvPr/>
        </p:nvSpPr>
        <p:spPr>
          <a:xfrm>
            <a:off x="1600200" y="228600"/>
            <a:ext cx="5562600" cy="1098550"/>
          </a:xfrm>
          <a:prstGeom prst="rect">
            <a:avLst/>
          </a:prstGeom>
          <a:noFill/>
          <a:ln w="9525">
            <a:noFill/>
          </a:ln>
        </p:spPr>
        <p:txBody>
          <a:bodyPr>
            <a:spAutoFit/>
          </a:bodyPr>
          <a:lstStyle/>
          <a:p>
            <a:pPr lvl="0">
              <a:spcBef>
                <a:spcPct val="50000"/>
              </a:spcBef>
            </a:pPr>
            <a:r>
              <a:rPr lang="zh-CN" altLang="en-US" sz="6600" b="1" dirty="0">
                <a:solidFill>
                  <a:schemeClr val="accent2"/>
                </a:solidFill>
                <a:latin typeface="Times New Roman" panose="02020603050405020304" pitchFamily="2" charset="0"/>
                <a:ea typeface="隶书" panose="02010509060101010101" pitchFamily="1" charset="-122"/>
              </a:rPr>
              <a:t>合作、探究</a:t>
            </a:r>
            <a:endParaRPr lang="zh-CN" altLang="en-US" sz="6600" b="1">
              <a:solidFill>
                <a:schemeClr val="accent2"/>
              </a:solidFill>
              <a:latin typeface="Times New Roman" panose="02020603050405020304" pitchFamily="2" charset="0"/>
              <a:ea typeface="隶书" panose="02010509060101010101" pitchFamily="1" charset="-122"/>
            </a:endParaRPr>
          </a:p>
        </p:txBody>
      </p:sp>
      <p:sp>
        <p:nvSpPr>
          <p:cNvPr id="11267" name="文本框 11266"/>
          <p:cNvSpPr txBox="1"/>
          <p:nvPr/>
        </p:nvSpPr>
        <p:spPr>
          <a:xfrm>
            <a:off x="457200" y="1143000"/>
            <a:ext cx="7620000" cy="1098550"/>
          </a:xfrm>
          <a:prstGeom prst="rect">
            <a:avLst/>
          </a:prstGeom>
          <a:noFill/>
          <a:ln w="9525">
            <a:noFill/>
          </a:ln>
        </p:spPr>
        <p:txBody>
          <a:bodyPr>
            <a:spAutoFit/>
          </a:bodyPr>
          <a:lstStyle/>
          <a:p>
            <a:pPr lvl="0">
              <a:spcBef>
                <a:spcPct val="50000"/>
              </a:spcBef>
            </a:pPr>
            <a:r>
              <a:rPr lang="zh-CN" altLang="en-US" sz="6600" i="1" dirty="0">
                <a:solidFill>
                  <a:schemeClr val="accent2"/>
                </a:solidFill>
                <a:latin typeface="Times New Roman" panose="02020603050405020304" pitchFamily="2" charset="0"/>
                <a:ea typeface="隶书" panose="02010509060101010101" pitchFamily="1" charset="-122"/>
              </a:rPr>
              <a:t>一、理清作者思路</a:t>
            </a:r>
            <a:r>
              <a:rPr lang="zh-CN" altLang="en-US" dirty="0">
                <a:solidFill>
                  <a:schemeClr val="accent2"/>
                </a:solidFill>
                <a:latin typeface="Times New Roman" panose="02020603050405020304" pitchFamily="2" charset="0"/>
                <a:ea typeface="宋体" panose="02010600030101010101" pitchFamily="2" charset="-122"/>
              </a:rPr>
              <a:t>：</a:t>
            </a:r>
            <a:endParaRPr lang="zh-CN" altLang="en-US">
              <a:solidFill>
                <a:schemeClr val="accent2"/>
              </a:solidFill>
              <a:latin typeface="Times New Roman" panose="02020603050405020304" pitchFamily="2" charset="0"/>
              <a:ea typeface="宋体" panose="02010600030101010101" pitchFamily="2" charset="-122"/>
            </a:endParaRPr>
          </a:p>
        </p:txBody>
      </p:sp>
      <p:sp>
        <p:nvSpPr>
          <p:cNvPr id="11268" name="文本框 11267"/>
          <p:cNvSpPr txBox="1"/>
          <p:nvPr/>
        </p:nvSpPr>
        <p:spPr>
          <a:xfrm>
            <a:off x="0" y="2133600"/>
            <a:ext cx="9144000" cy="701675"/>
          </a:xfrm>
          <a:prstGeom prst="rect">
            <a:avLst/>
          </a:prstGeom>
          <a:noFill/>
          <a:ln w="9525">
            <a:noFill/>
          </a:ln>
        </p:spPr>
        <p:txBody>
          <a:bodyPr>
            <a:spAutoFit/>
          </a:bodyPr>
          <a:lstStyle/>
          <a:p>
            <a:pPr lvl="0">
              <a:spcBef>
                <a:spcPct val="50000"/>
              </a:spcBef>
            </a:pPr>
            <a:r>
              <a:rPr lang="en-US" altLang="zh-CN" sz="4000" b="1" dirty="0">
                <a:solidFill>
                  <a:srgbClr val="FF3300"/>
                </a:solidFill>
                <a:latin typeface="Times New Roman" panose="02020603050405020304" pitchFamily="2" charset="0"/>
                <a:ea typeface="隶书" panose="02010509060101010101" pitchFamily="1" charset="-122"/>
              </a:rPr>
              <a:t>  </a:t>
            </a:r>
            <a:r>
              <a:rPr lang="zh-CN" altLang="en-US" sz="4000" b="1" dirty="0">
                <a:solidFill>
                  <a:srgbClr val="FF3300"/>
                </a:solidFill>
                <a:latin typeface="Times New Roman" panose="02020603050405020304" pitchFamily="2" charset="0"/>
                <a:ea typeface="隶书" panose="02010509060101010101" pitchFamily="1" charset="-122"/>
              </a:rPr>
              <a:t>对姑娘一见钟（第一节）</a:t>
            </a:r>
            <a:endParaRPr lang="zh-CN" altLang="en-US" sz="4000" b="1">
              <a:solidFill>
                <a:srgbClr val="FF3300"/>
              </a:solidFill>
              <a:latin typeface="Times New Roman" panose="02020603050405020304" pitchFamily="2" charset="0"/>
              <a:ea typeface="隶书" panose="02010509060101010101" pitchFamily="1" charset="-122"/>
            </a:endParaRPr>
          </a:p>
        </p:txBody>
      </p:sp>
      <p:sp>
        <p:nvSpPr>
          <p:cNvPr id="11271" name="直接连接符 11270"/>
          <p:cNvSpPr/>
          <p:nvPr/>
        </p:nvSpPr>
        <p:spPr>
          <a:xfrm>
            <a:off x="5791200" y="2514600"/>
            <a:ext cx="304800" cy="0"/>
          </a:xfrm>
          <a:prstGeom prst="line">
            <a:avLst/>
          </a:prstGeom>
          <a:ln w="9525" cap="flat" cmpd="sng">
            <a:solidFill>
              <a:schemeClr val="tx1"/>
            </a:solidFill>
            <a:prstDash val="solid"/>
            <a:headEnd type="none" w="med" len="med"/>
            <a:tailEnd type="triangle" w="med" len="med"/>
          </a:ln>
        </p:spPr>
      </p:sp>
      <p:sp>
        <p:nvSpPr>
          <p:cNvPr id="11273" name="文本框 11272"/>
          <p:cNvSpPr txBox="1"/>
          <p:nvPr/>
        </p:nvSpPr>
        <p:spPr>
          <a:xfrm>
            <a:off x="6019800" y="2133600"/>
            <a:ext cx="4267200" cy="701675"/>
          </a:xfrm>
          <a:prstGeom prst="rect">
            <a:avLst/>
          </a:prstGeom>
          <a:noFill/>
          <a:ln w="9525">
            <a:noFill/>
          </a:ln>
        </p:spPr>
        <p:txBody>
          <a:bodyPr>
            <a:spAutoFit/>
          </a:bodyPr>
          <a:lstStyle/>
          <a:p>
            <a:pPr lvl="0">
              <a:spcBef>
                <a:spcPct val="50000"/>
              </a:spcBef>
            </a:pPr>
            <a:r>
              <a:rPr lang="zh-CN" altLang="en-US" sz="4000" b="1" dirty="0">
                <a:solidFill>
                  <a:srgbClr val="FF3300"/>
                </a:solidFill>
                <a:latin typeface="Times New Roman" panose="02020603050405020304" pitchFamily="2" charset="0"/>
                <a:ea typeface="隶书" panose="02010509060101010101" pitchFamily="1" charset="-122"/>
              </a:rPr>
              <a:t>对姑娘的思</a:t>
            </a:r>
            <a:endParaRPr lang="zh-CN" altLang="en-US" sz="4000" b="1">
              <a:solidFill>
                <a:srgbClr val="FF3300"/>
              </a:solidFill>
              <a:latin typeface="Times New Roman" panose="02020603050405020304" pitchFamily="2" charset="0"/>
              <a:ea typeface="隶书" panose="02010509060101010101" pitchFamily="1" charset="-122"/>
            </a:endParaRPr>
          </a:p>
        </p:txBody>
      </p:sp>
      <p:sp>
        <p:nvSpPr>
          <p:cNvPr id="11299" name="直接连接符 11298"/>
          <p:cNvSpPr/>
          <p:nvPr/>
        </p:nvSpPr>
        <p:spPr>
          <a:xfrm>
            <a:off x="3124200" y="3352800"/>
            <a:ext cx="381000" cy="0"/>
          </a:xfrm>
          <a:prstGeom prst="line">
            <a:avLst/>
          </a:prstGeom>
          <a:ln w="9525" cap="flat" cmpd="sng">
            <a:solidFill>
              <a:schemeClr val="tx1"/>
            </a:solidFill>
            <a:prstDash val="solid"/>
            <a:headEnd type="none" w="med" len="med"/>
            <a:tailEnd type="triangle" w="med" len="med"/>
          </a:ln>
        </p:spPr>
      </p:sp>
      <p:sp>
        <p:nvSpPr>
          <p:cNvPr id="11300" name="文本框 11299"/>
          <p:cNvSpPr txBox="1"/>
          <p:nvPr/>
        </p:nvSpPr>
        <p:spPr>
          <a:xfrm>
            <a:off x="3581400" y="2971800"/>
            <a:ext cx="5791200" cy="701675"/>
          </a:xfrm>
          <a:prstGeom prst="rect">
            <a:avLst/>
          </a:prstGeom>
          <a:noFill/>
          <a:ln w="9525">
            <a:noFill/>
          </a:ln>
        </p:spPr>
        <p:txBody>
          <a:bodyPr>
            <a:spAutoFit/>
          </a:bodyPr>
          <a:lstStyle/>
          <a:p>
            <a:pPr lvl="0">
              <a:spcBef>
                <a:spcPct val="50000"/>
              </a:spcBef>
            </a:pPr>
            <a:r>
              <a:rPr lang="en-US" altLang="zh-CN" sz="4000" b="1" dirty="0">
                <a:solidFill>
                  <a:srgbClr val="FF3300"/>
                </a:solidFill>
                <a:latin typeface="Times New Roman" panose="02020603050405020304" pitchFamily="2" charset="0"/>
                <a:ea typeface="隶书" panose="02010509060101010101" pitchFamily="1" charset="-122"/>
              </a:rPr>
              <a:t>  </a:t>
            </a:r>
            <a:r>
              <a:rPr lang="zh-CN" altLang="en-US" sz="4000" b="1" dirty="0">
                <a:solidFill>
                  <a:srgbClr val="FF3300"/>
                </a:solidFill>
                <a:latin typeface="Times New Roman" panose="02020603050405020304" pitchFamily="2" charset="0"/>
                <a:ea typeface="隶书" panose="02010509060101010101" pitchFamily="1" charset="-122"/>
              </a:rPr>
              <a:t>在梦中与所爱的姑娘</a:t>
            </a:r>
            <a:endParaRPr lang="zh-CN" altLang="en-US" sz="4000" b="1">
              <a:solidFill>
                <a:srgbClr val="FF3300"/>
              </a:solidFill>
              <a:latin typeface="Times New Roman" panose="02020603050405020304" pitchFamily="2" charset="0"/>
              <a:ea typeface="隶书" panose="02010509060101010101" pitchFamily="1" charset="-122"/>
            </a:endParaRPr>
          </a:p>
        </p:txBody>
      </p:sp>
      <p:sp>
        <p:nvSpPr>
          <p:cNvPr id="11301" name="矩形 11300"/>
          <p:cNvSpPr/>
          <p:nvPr/>
        </p:nvSpPr>
        <p:spPr>
          <a:xfrm>
            <a:off x="228600" y="2971800"/>
            <a:ext cx="4724400" cy="701675"/>
          </a:xfrm>
          <a:prstGeom prst="rect">
            <a:avLst/>
          </a:prstGeom>
          <a:noFill/>
          <a:ln w="9525">
            <a:noFill/>
          </a:ln>
        </p:spPr>
        <p:txBody>
          <a:bodyPr>
            <a:spAutoFit/>
          </a:bodyPr>
          <a:lstStyle/>
          <a:p>
            <a:pPr lvl="0"/>
            <a:r>
              <a:rPr lang="zh-CN" altLang="en-US" sz="4000" b="1" dirty="0">
                <a:solidFill>
                  <a:srgbClr val="FF3300"/>
                </a:solidFill>
                <a:latin typeface="Times New Roman" panose="02020603050405020304" pitchFamily="2" charset="0"/>
                <a:ea typeface="隶书" panose="02010509060101010101" pitchFamily="1" charset="-122"/>
              </a:rPr>
              <a:t>念（第二节）</a:t>
            </a:r>
          </a:p>
        </p:txBody>
      </p:sp>
      <p:sp>
        <p:nvSpPr>
          <p:cNvPr id="11302" name="矩形 11301"/>
          <p:cNvSpPr/>
          <p:nvPr/>
        </p:nvSpPr>
        <p:spPr>
          <a:xfrm>
            <a:off x="304800" y="4030663"/>
            <a:ext cx="5486400" cy="701675"/>
          </a:xfrm>
          <a:prstGeom prst="rect">
            <a:avLst/>
          </a:prstGeom>
          <a:noFill/>
          <a:ln w="9525">
            <a:noFill/>
          </a:ln>
        </p:spPr>
        <p:txBody>
          <a:bodyPr>
            <a:spAutoFit/>
          </a:bodyPr>
          <a:lstStyle/>
          <a:p>
            <a:pPr lvl="0">
              <a:spcBef>
                <a:spcPct val="50000"/>
              </a:spcBef>
            </a:pPr>
            <a:r>
              <a:rPr lang="zh-CN" altLang="en-US" sz="4000" b="1" dirty="0">
                <a:solidFill>
                  <a:srgbClr val="FF3300"/>
                </a:solidFill>
                <a:latin typeface="Times New Roman" panose="02020603050405020304" pitchFamily="2" charset="0"/>
                <a:ea typeface="隶书" panose="02010509060101010101" pitchFamily="1" charset="-122"/>
              </a:rPr>
              <a:t>结合（第三、四、五节）</a:t>
            </a:r>
          </a:p>
        </p:txBody>
      </p:sp>
      <p:sp>
        <p:nvSpPr>
          <p:cNvPr id="11" name="矩形 10"/>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文本框 10243"/>
          <p:cNvSpPr txBox="1"/>
          <p:nvPr/>
        </p:nvSpPr>
        <p:spPr>
          <a:xfrm>
            <a:off x="354330" y="1186815"/>
            <a:ext cx="8632825" cy="4480560"/>
          </a:xfrm>
          <a:prstGeom prst="rect">
            <a:avLst/>
          </a:prstGeom>
          <a:noFill/>
          <a:ln w="9525">
            <a:noFill/>
          </a:ln>
        </p:spPr>
        <p:txBody>
          <a:bodyPr wrap="square">
            <a:spAutoFit/>
          </a:bodyPr>
          <a:lstStyle/>
          <a:p>
            <a:pPr lvl="0"/>
            <a:r>
              <a:rPr lang="zh-CN" altLang="x-none" sz="3200" b="1" dirty="0">
                <a:solidFill>
                  <a:schemeClr val="tx1"/>
                </a:solidFill>
                <a:latin typeface="隶书" panose="02010509060101010101" pitchFamily="1" charset="-122"/>
                <a:ea typeface="隶书" panose="02010509060101010101" pitchFamily="1" charset="-122"/>
              </a:rPr>
              <a:t>第一章:</a:t>
            </a:r>
            <a:r>
              <a:rPr lang="zh-CN" altLang="en-US" sz="3200" b="1" dirty="0">
                <a:solidFill>
                  <a:schemeClr val="tx1"/>
                </a:solidFill>
                <a:latin typeface="隶书" panose="02010509060101010101" pitchFamily="1" charset="-122"/>
                <a:ea typeface="隶书" panose="02010509060101010101" pitchFamily="1" charset="-122"/>
              </a:rPr>
              <a:t>文中的这位男子</a:t>
            </a:r>
            <a:r>
              <a:rPr lang="en-US" altLang="zh-CN" sz="3200" b="1" dirty="0">
                <a:solidFill>
                  <a:schemeClr val="tx1"/>
                </a:solidFill>
                <a:latin typeface="隶书" panose="02010509060101010101" pitchFamily="1" charset="-122"/>
                <a:ea typeface="隶书" panose="02010509060101010101" pitchFamily="1" charset="-122"/>
              </a:rPr>
              <a:t>,</a:t>
            </a:r>
            <a:r>
              <a:rPr lang="zh-CN" altLang="x-none" sz="3200" b="1" dirty="0">
                <a:solidFill>
                  <a:schemeClr val="tx1"/>
                </a:solidFill>
                <a:latin typeface="隶书" panose="02010509060101010101" pitchFamily="1" charset="-122"/>
                <a:ea typeface="隶书" panose="02010509060101010101" pitchFamily="1" charset="-122"/>
              </a:rPr>
              <a:t>在他听着鸠鸟和鸣的时候,有一个姑娘在河边采荇菜,她左右采摘荇菜的美好姿态给了他一个难忘的印象,爱慕之情油然而生</a:t>
            </a:r>
            <a:r>
              <a:rPr lang="zh-CN" altLang="en-US" sz="3200" b="1" dirty="0">
                <a:solidFill>
                  <a:schemeClr val="tx1"/>
                </a:solidFill>
                <a:latin typeface="隶书" panose="02010509060101010101" pitchFamily="1" charset="-122"/>
                <a:ea typeface="隶书" panose="02010509060101010101" pitchFamily="1" charset="-122"/>
              </a:rPr>
              <a:t>。这一章</a:t>
            </a:r>
            <a:r>
              <a:rPr lang="zh-CN" altLang="en-US" sz="3200" b="1">
                <a:solidFill>
                  <a:schemeClr val="tx1"/>
                </a:solidFill>
                <a:latin typeface="隶书" panose="02010509060101010101" pitchFamily="1" charset="-122"/>
                <a:ea typeface="隶书" panose="02010509060101010101" pitchFamily="1" charset="-122"/>
                <a:sym typeface="+mn-ea"/>
              </a:rPr>
              <a:t>以起兴手法开篇，由关雎立在水中沙洲上鸣叫起兴，引出淑女是君子喜爱的配偶的联想。起兴：就是触景生情，因事寄兴。比如此处，写鸠鸟鸣叫，既象征男女欢爱，又给诗歌染上了一层浓浓的欢乐气氛。</a:t>
            </a:r>
          </a:p>
          <a:p>
            <a:pPr lvl="0"/>
            <a:endParaRPr lang="zh-CN" altLang="en-US" sz="3200" b="1" dirty="0">
              <a:solidFill>
                <a:schemeClr val="tx1"/>
              </a:solidFill>
              <a:latin typeface="隶书" panose="02010509060101010101" pitchFamily="1" charset="-122"/>
              <a:ea typeface="隶书" panose="02010509060101010101" pitchFamily="1" charset="-122"/>
              <a:sym typeface="+mn-ea"/>
            </a:endParaRPr>
          </a:p>
        </p:txBody>
      </p:sp>
      <p:sp>
        <p:nvSpPr>
          <p:cNvPr id="3" name="矩形 2"/>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wheel(4)">
                                      <p:cBhvr>
                                        <p:cTn id="7" dur="2000"/>
                                        <p:tgtEl>
                                          <p:spTgt spid="102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文本框 11267"/>
          <p:cNvSpPr txBox="1"/>
          <p:nvPr/>
        </p:nvSpPr>
        <p:spPr>
          <a:xfrm>
            <a:off x="438150" y="1170940"/>
            <a:ext cx="8424545" cy="4358640"/>
          </a:xfrm>
          <a:prstGeom prst="rect">
            <a:avLst/>
          </a:prstGeom>
          <a:noFill/>
          <a:ln w="9525">
            <a:noFill/>
          </a:ln>
        </p:spPr>
        <p:txBody>
          <a:bodyPr wrap="square">
            <a:spAutoFit/>
          </a:bodyPr>
          <a:lstStyle/>
          <a:p>
            <a:pPr lvl="0"/>
            <a:r>
              <a:rPr lang="zh-CN" altLang="en-US" sz="4000" b="1" dirty="0">
                <a:latin typeface="隶书" panose="02010509060101010101" pitchFamily="1" charset="-122"/>
                <a:ea typeface="隶书" panose="02010509060101010101" pitchFamily="1" charset="-122"/>
              </a:rPr>
              <a:t>第二章</a:t>
            </a:r>
            <a:r>
              <a:rPr lang="en-US" altLang="zh-CN" sz="4000" b="1" dirty="0">
                <a:latin typeface="隶书" panose="02010509060101010101" pitchFamily="1" charset="-122"/>
                <a:ea typeface="隶书" panose="02010509060101010101" pitchFamily="1" charset="-122"/>
              </a:rPr>
              <a:t>:</a:t>
            </a:r>
            <a:r>
              <a:rPr lang="zh-CN" altLang="x-none" sz="4000" b="1" dirty="0">
                <a:latin typeface="隶书" panose="02010509060101010101" pitchFamily="1" charset="-122"/>
                <a:ea typeface="隶书" panose="02010509060101010101" pitchFamily="1" charset="-122"/>
              </a:rPr>
              <a:t>以缠绵悱恻之情，道出男子追求未果的爱慕之心与相思之苦。日思夜想，不能须臾忘怀。白天里食不知味，无心做事，</a:t>
            </a:r>
            <a:r>
              <a:rPr lang="zh-CN" altLang="en-US" sz="4000" b="1" dirty="0">
                <a:latin typeface="隶书" panose="02010509060101010101" pitchFamily="1" charset="-122"/>
                <a:ea typeface="隶书" panose="02010509060101010101" pitchFamily="1" charset="-122"/>
              </a:rPr>
              <a:t>而漫漫长夜又只能躺在床上</a:t>
            </a:r>
            <a:r>
              <a:rPr lang="zh-CN" altLang="x-none" sz="4000" b="1" dirty="0">
                <a:latin typeface="隶书" panose="02010509060101010101" pitchFamily="1" charset="-122"/>
                <a:ea typeface="隶书" panose="02010509060101010101" pitchFamily="1" charset="-122"/>
              </a:rPr>
              <a:t>翻来覆去的苦思冥想不能成眠，这种「为爱而不得其爱，又不忘其爱」的无限情思</a:t>
            </a:r>
            <a:r>
              <a:rPr lang="en-US" altLang="zh-CN" sz="4000" b="1" dirty="0">
                <a:latin typeface="隶书" panose="02010509060101010101" pitchFamily="1" charset="-122"/>
                <a:ea typeface="隶书" panose="02010509060101010101" pitchFamily="1" charset="-122"/>
              </a:rPr>
              <a:t>.</a:t>
            </a:r>
          </a:p>
        </p:txBody>
      </p:sp>
      <p:sp>
        <p:nvSpPr>
          <p:cNvPr id="3" name="矩形 2"/>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diamond(in)">
                                      <p:cBhvr>
                                        <p:cTn id="7" dur="2000"/>
                                        <p:tgtEl>
                                          <p:spTgt spid="11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文本框 13317"/>
          <p:cNvSpPr txBox="1"/>
          <p:nvPr/>
        </p:nvSpPr>
        <p:spPr>
          <a:xfrm>
            <a:off x="614045" y="1659890"/>
            <a:ext cx="7915275" cy="4297680"/>
          </a:xfrm>
          <a:prstGeom prst="rect">
            <a:avLst/>
          </a:prstGeom>
          <a:noFill/>
          <a:ln w="9525">
            <a:noFill/>
          </a:ln>
        </p:spPr>
        <p:txBody>
          <a:bodyPr wrap="square">
            <a:spAutoFit/>
          </a:bodyPr>
          <a:lstStyle/>
          <a:p>
            <a:pPr lvl="0">
              <a:spcBef>
                <a:spcPct val="50000"/>
              </a:spcBef>
            </a:pPr>
            <a:r>
              <a:rPr lang="zh-CN" altLang="en-US" sz="2000" b="1">
                <a:solidFill>
                  <a:schemeClr val="hlink"/>
                </a:solidFill>
                <a:latin typeface="Arial" panose="020B0604020202020204" pitchFamily="34" charset="0"/>
                <a:ea typeface="宋体" panose="02010600030101010101" pitchFamily="2" charset="-122"/>
              </a:rPr>
              <a:t>   </a:t>
            </a:r>
            <a:r>
              <a:rPr lang="zh-CN" altLang="en-US" sz="2400" b="1">
                <a:solidFill>
                  <a:schemeClr val="hlink"/>
                </a:solidFill>
                <a:latin typeface="Arial" panose="020B0604020202020204" pitchFamily="34" charset="0"/>
                <a:ea typeface="宋体" panose="02010600030101010101" pitchFamily="2" charset="-122"/>
              </a:rPr>
              <a:t> </a:t>
            </a:r>
            <a:r>
              <a:rPr lang="zh-CN" altLang="en-US" sz="3600" b="1">
                <a:solidFill>
                  <a:srgbClr val="FF0000"/>
                </a:solidFill>
                <a:latin typeface="Arial" panose="020B0604020202020204" pitchFamily="34" charset="0"/>
                <a:ea typeface="宋体" panose="02010600030101010101" pitchFamily="2" charset="-122"/>
              </a:rPr>
              <a:t>这一章以眼前景物为比喻，以时而向左时而向右采摘荇菜的动作，隐喻君子对淑女锲而不舍的追求。</a:t>
            </a:r>
            <a:r>
              <a:rPr lang="zh-CN" altLang="en-US" sz="3600" b="1">
                <a:solidFill>
                  <a:srgbClr val="FF0000"/>
                </a:solidFill>
                <a:latin typeface="Arial" panose="020B0604020202020204" pitchFamily="34" charset="0"/>
                <a:sym typeface="+mn-ea"/>
              </a:rPr>
              <a:t>通过对君子求之不得的具体情态的细致描写，极其逼真地表现了这位君子对心目中恋人的痴情和执着。</a:t>
            </a:r>
            <a:endParaRPr lang="zh-CN" altLang="en-US" sz="4000" b="1">
              <a:solidFill>
                <a:srgbClr val="FF0000"/>
              </a:solidFill>
              <a:latin typeface="Arial" panose="020B0604020202020204" pitchFamily="34" charset="0"/>
              <a:ea typeface="宋体" panose="02010600030101010101" pitchFamily="2" charset="-122"/>
              <a:sym typeface="+mn-ea"/>
            </a:endParaRPr>
          </a:p>
          <a:p>
            <a:pPr lvl="0">
              <a:spcBef>
                <a:spcPct val="50000"/>
              </a:spcBef>
            </a:pPr>
            <a:endParaRPr lang="zh-CN" altLang="en-US" sz="4000" b="1">
              <a:solidFill>
                <a:srgbClr val="FF0000"/>
              </a:solidFill>
              <a:latin typeface="Arial" panose="020B0604020202020204" pitchFamily="34" charset="0"/>
              <a:ea typeface="宋体" panose="02010600030101010101" pitchFamily="2" charset="-122"/>
              <a:sym typeface="+mn-ea"/>
            </a:endParaRPr>
          </a:p>
        </p:txBody>
      </p:sp>
      <p:sp>
        <p:nvSpPr>
          <p:cNvPr id="13319" name="文本框 13318"/>
          <p:cNvSpPr txBox="1"/>
          <p:nvPr/>
        </p:nvSpPr>
        <p:spPr>
          <a:xfrm>
            <a:off x="1311275" y="3644900"/>
            <a:ext cx="7546975" cy="365760"/>
          </a:xfrm>
          <a:prstGeom prst="rect">
            <a:avLst/>
          </a:prstGeom>
          <a:noFill/>
          <a:ln w="9525">
            <a:noFill/>
          </a:ln>
        </p:spPr>
        <p:txBody>
          <a:bodyPr wrap="square">
            <a:spAutoFit/>
          </a:bodyPr>
          <a:lstStyle/>
          <a:p>
            <a:pPr lvl="0">
              <a:spcBef>
                <a:spcPct val="50000"/>
              </a:spcBef>
            </a:pPr>
            <a:r>
              <a:rPr lang="zh-CN" altLang="en-US" b="1">
                <a:solidFill>
                  <a:schemeClr val="hlink"/>
                </a:solidFill>
                <a:latin typeface="Arial" panose="020B0604020202020204" pitchFamily="34" charset="0"/>
                <a:ea typeface="宋体" panose="02010600030101010101" pitchFamily="2" charset="-122"/>
              </a:rPr>
              <a:t>       </a:t>
            </a:r>
            <a:endParaRPr lang="zh-CN" altLang="en-US" sz="3200" b="1">
              <a:solidFill>
                <a:srgbClr val="FF0000"/>
              </a:solidFill>
              <a:latin typeface="Arial" panose="020B0604020202020204" pitchFamily="34" charset="0"/>
              <a:ea typeface="宋体" panose="02010600030101010101" pitchFamily="2" charset="-122"/>
            </a:endParaRPr>
          </a:p>
        </p:txBody>
      </p:sp>
      <p:sp>
        <p:nvSpPr>
          <p:cNvPr id="4" name="矩形 3"/>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3318"/>
                                        </p:tgtEl>
                                        <p:attrNameLst>
                                          <p:attrName>style.visibility</p:attrName>
                                        </p:attrNameLst>
                                      </p:cBhvr>
                                      <p:to>
                                        <p:strVal val="visible"/>
                                      </p:to>
                                    </p:set>
                                    <p:anim calcmode="lin" valueType="num">
                                      <p:cBhvr>
                                        <p:cTn id="7" dur="500" fill="hold"/>
                                        <p:tgtEl>
                                          <p:spTgt spid="13318"/>
                                        </p:tgtEl>
                                        <p:attrNameLst>
                                          <p:attrName>ppt_w</p:attrName>
                                        </p:attrNameLst>
                                      </p:cBhvr>
                                      <p:tavLst>
                                        <p:tav tm="0">
                                          <p:val>
                                            <p:fltVal val="0"/>
                                          </p:val>
                                        </p:tav>
                                        <p:tav tm="100000">
                                          <p:val>
                                            <p:strVal val="#ppt_w"/>
                                          </p:val>
                                        </p:tav>
                                      </p:tavLst>
                                    </p:anim>
                                    <p:anim calcmode="lin" valueType="num">
                                      <p:cBhvr>
                                        <p:cTn id="8" dur="500" fill="hold"/>
                                        <p:tgtEl>
                                          <p:spTgt spid="13318"/>
                                        </p:tgtEl>
                                        <p:attrNameLst>
                                          <p:attrName>ppt_h</p:attrName>
                                        </p:attrNameLst>
                                      </p:cBhvr>
                                      <p:tavLst>
                                        <p:tav tm="0">
                                          <p:val>
                                            <p:fltVal val="0"/>
                                          </p:val>
                                        </p:tav>
                                        <p:tav tm="100000">
                                          <p:val>
                                            <p:strVal val="#ppt_h"/>
                                          </p:val>
                                        </p:tav>
                                      </p:tavLst>
                                    </p:anim>
                                    <p:animEffect transition="in" filter="fade">
                                      <p:cBhvr>
                                        <p:cTn id="9" dur="500"/>
                                        <p:tgtEl>
                                          <p:spTgt spid="1331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3319"/>
                                        </p:tgtEl>
                                        <p:attrNameLst>
                                          <p:attrName>style.visibility</p:attrName>
                                        </p:attrNameLst>
                                      </p:cBhvr>
                                      <p:to>
                                        <p:strVal val="visible"/>
                                      </p:to>
                                    </p:set>
                                    <p:anim calcmode="lin" valueType="num">
                                      <p:cBhvr>
                                        <p:cTn id="14" dur="500" fill="hold"/>
                                        <p:tgtEl>
                                          <p:spTgt spid="13319"/>
                                        </p:tgtEl>
                                        <p:attrNameLst>
                                          <p:attrName>ppt_w</p:attrName>
                                        </p:attrNameLst>
                                      </p:cBhvr>
                                      <p:tavLst>
                                        <p:tav tm="0">
                                          <p:val>
                                            <p:fltVal val="0"/>
                                          </p:val>
                                        </p:tav>
                                        <p:tav tm="100000">
                                          <p:val>
                                            <p:strVal val="#ppt_w"/>
                                          </p:val>
                                        </p:tav>
                                      </p:tavLst>
                                    </p:anim>
                                    <p:anim calcmode="lin" valueType="num">
                                      <p:cBhvr>
                                        <p:cTn id="15" dur="500" fill="hold"/>
                                        <p:tgtEl>
                                          <p:spTgt spid="13319"/>
                                        </p:tgtEl>
                                        <p:attrNameLst>
                                          <p:attrName>ppt_h</p:attrName>
                                        </p:attrNameLst>
                                      </p:cBhvr>
                                      <p:tavLst>
                                        <p:tav tm="0">
                                          <p:val>
                                            <p:fltVal val="0"/>
                                          </p:val>
                                        </p:tav>
                                        <p:tav tm="100000">
                                          <p:val>
                                            <p:strVal val="#ppt_h"/>
                                          </p:val>
                                        </p:tav>
                                      </p:tavLst>
                                    </p:anim>
                                    <p:animEffect transition="in" filter="fade">
                                      <p:cBhvr>
                                        <p:cTn id="16" dur="500"/>
                                        <p:tgtEl>
                                          <p:spTgt spid="133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8" grpId="0"/>
      <p:bldP spid="133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文本框 12291"/>
          <p:cNvSpPr txBox="1"/>
          <p:nvPr/>
        </p:nvSpPr>
        <p:spPr>
          <a:xfrm>
            <a:off x="537845" y="984885"/>
            <a:ext cx="8345805" cy="5334000"/>
          </a:xfrm>
          <a:prstGeom prst="rect">
            <a:avLst/>
          </a:prstGeom>
          <a:noFill/>
          <a:ln w="9525">
            <a:noFill/>
          </a:ln>
        </p:spPr>
        <p:txBody>
          <a:bodyPr wrap="square">
            <a:spAutoFit/>
          </a:bodyPr>
          <a:lstStyle/>
          <a:p>
            <a:pPr lvl="0"/>
            <a:r>
              <a:rPr lang="zh-CN" altLang="en-US" sz="4000" b="1" dirty="0">
                <a:latin typeface="隶书" panose="02010509060101010101" pitchFamily="1" charset="-122"/>
                <a:ea typeface="隶书" panose="02010509060101010101" pitchFamily="1" charset="-122"/>
              </a:rPr>
              <a:t>第三章</a:t>
            </a:r>
            <a:r>
              <a:rPr lang="en-US" altLang="zh-CN" sz="4000" b="1" dirty="0">
                <a:latin typeface="隶书" panose="02010509060101010101" pitchFamily="1" charset="-122"/>
                <a:ea typeface="隶书" panose="02010509060101010101" pitchFamily="1" charset="-122"/>
              </a:rPr>
              <a:t>:</a:t>
            </a:r>
            <a:r>
              <a:rPr lang="zh-CN" altLang="x-none" sz="4000" b="1" dirty="0">
                <a:latin typeface="隶书" panose="02010509060101010101" pitchFamily="1" charset="-122"/>
                <a:ea typeface="隶书" panose="02010509060101010101" pitchFamily="1" charset="-122"/>
              </a:rPr>
              <a:t>表</a:t>
            </a:r>
            <a:r>
              <a:rPr lang="zh-CN" altLang="en-US" sz="4000" b="1" dirty="0">
                <a:latin typeface="隶书" panose="02010509060101010101" pitchFamily="1" charset="-122"/>
                <a:ea typeface="隶书" panose="02010509060101010101" pitchFamily="1" charset="-122"/>
              </a:rPr>
              <a:t>现这个情窦初开少男对</a:t>
            </a:r>
            <a:r>
              <a:rPr lang="zh-CN" altLang="x-none" sz="4000" b="1" dirty="0">
                <a:latin typeface="隶书" panose="02010509060101010101" pitchFamily="1" charset="-122"/>
                <a:ea typeface="隶书" panose="02010509060101010101" pitchFamily="1" charset="-122"/>
              </a:rPr>
              <a:t>采荇菜的姑娘的深切思慕</a:t>
            </a:r>
            <a:r>
              <a:rPr lang="en-US" altLang="zh-CN" sz="4000" b="1" dirty="0">
                <a:latin typeface="隶书" panose="02010509060101010101" pitchFamily="1" charset="-122"/>
                <a:ea typeface="隶书" panose="02010509060101010101" pitchFamily="1" charset="-122"/>
              </a:rPr>
              <a:t>,</a:t>
            </a:r>
            <a:r>
              <a:rPr lang="zh-CN" altLang="en-US" sz="4000" b="1" dirty="0">
                <a:latin typeface="隶书" panose="02010509060101010101" pitchFamily="1" charset="-122"/>
                <a:ea typeface="隶书" panose="02010509060101010101" pitchFamily="1" charset="-122"/>
              </a:rPr>
              <a:t>以至于在梦中他与心上人终于相会</a:t>
            </a:r>
            <a:r>
              <a:rPr lang="en-US" altLang="zh-CN" sz="4000" b="1" dirty="0">
                <a:latin typeface="隶书" panose="02010509060101010101" pitchFamily="1" charset="-122"/>
                <a:ea typeface="隶书" panose="02010509060101010101" pitchFamily="1" charset="-122"/>
              </a:rPr>
              <a:t>,</a:t>
            </a:r>
            <a:r>
              <a:rPr lang="zh-CN" altLang="en-US" sz="4000" b="1" dirty="0">
                <a:latin typeface="隶书" panose="02010509060101010101" pitchFamily="1" charset="-122"/>
                <a:ea typeface="隶书" panose="02010509060101010101" pitchFamily="1" charset="-122"/>
              </a:rPr>
              <a:t>亲近她</a:t>
            </a:r>
            <a:r>
              <a:rPr lang="en-US" altLang="zh-CN" sz="4000" b="1" dirty="0">
                <a:latin typeface="隶书" panose="02010509060101010101" pitchFamily="1" charset="-122"/>
                <a:ea typeface="隶书" panose="02010509060101010101" pitchFamily="1" charset="-122"/>
              </a:rPr>
              <a:t>,</a:t>
            </a:r>
            <a:r>
              <a:rPr lang="zh-CN" altLang="en-US" sz="4000" b="1" dirty="0">
                <a:latin typeface="隶书" panose="02010509060101010101" pitchFamily="1" charset="-122"/>
                <a:ea typeface="隶书" panose="02010509060101010101" pitchFamily="1" charset="-122"/>
              </a:rPr>
              <a:t>爱慕她</a:t>
            </a:r>
            <a:r>
              <a:rPr lang="en-US" altLang="zh-CN" sz="4000" b="1" dirty="0">
                <a:latin typeface="隶书" panose="02010509060101010101" pitchFamily="1" charset="-122"/>
                <a:ea typeface="隶书" panose="02010509060101010101" pitchFamily="1" charset="-122"/>
              </a:rPr>
              <a:t>,</a:t>
            </a:r>
            <a:r>
              <a:rPr lang="zh-CN" altLang="en-US" sz="4000" b="1" dirty="0">
                <a:latin typeface="隶书" panose="02010509060101010101" pitchFamily="1" charset="-122"/>
                <a:ea typeface="隶书" panose="02010509060101010101" pitchFamily="1" charset="-122"/>
              </a:rPr>
              <a:t>为她弹琴鼓瑟，敲钟打鼓，取悦她，心中充满了欢喜之情和把她取进家门的喜悦和热闹的场面。</a:t>
            </a:r>
          </a:p>
          <a:p>
            <a:pPr lvl="0"/>
            <a:endParaRPr lang="zh-CN" altLang="en-US" sz="4000" b="1" dirty="0">
              <a:latin typeface="隶书" panose="02010509060101010101" pitchFamily="1" charset="-122"/>
              <a:ea typeface="隶书" panose="02010509060101010101" pitchFamily="1" charset="-122"/>
            </a:endParaRPr>
          </a:p>
          <a:p>
            <a:pPr lvl="0"/>
            <a:endParaRPr lang="zh-CN" altLang="en-US" sz="3200" b="1" dirty="0">
              <a:latin typeface="隶书" panose="02010509060101010101" pitchFamily="1" charset="-122"/>
              <a:ea typeface="隶书" panose="02010509060101010101" pitchFamily="1" charset="-122"/>
            </a:endParaRPr>
          </a:p>
          <a:p>
            <a:pPr lvl="0"/>
            <a:endParaRPr lang="zh-CN" altLang="x-none" sz="3200" b="1" dirty="0">
              <a:latin typeface="楷体_GB2312" panose="02010609030101010101" charset="-122"/>
              <a:ea typeface="楷体_GB2312" panose="02010609030101010101" charset="-122"/>
            </a:endParaRPr>
          </a:p>
        </p:txBody>
      </p:sp>
      <p:sp>
        <p:nvSpPr>
          <p:cNvPr id="3" name="矩形 2"/>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circle(in)">
                                      <p:cBhvr>
                                        <p:cTn id="7" dur="2000"/>
                                        <p:tgtEl>
                                          <p:spTgt spid="12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文本框 15365"/>
          <p:cNvSpPr txBox="1"/>
          <p:nvPr/>
        </p:nvSpPr>
        <p:spPr>
          <a:xfrm>
            <a:off x="661670" y="1126490"/>
            <a:ext cx="7858760" cy="3931920"/>
          </a:xfrm>
          <a:prstGeom prst="rect">
            <a:avLst/>
          </a:prstGeom>
          <a:noFill/>
          <a:ln w="9525">
            <a:noFill/>
          </a:ln>
        </p:spPr>
        <p:txBody>
          <a:bodyPr wrap="square">
            <a:spAutoFit/>
          </a:bodyPr>
          <a:lstStyle/>
          <a:p>
            <a:pPr lvl="0">
              <a:lnSpc>
                <a:spcPct val="120000"/>
              </a:lnSpc>
              <a:spcBef>
                <a:spcPct val="50000"/>
              </a:spcBef>
            </a:pPr>
            <a:r>
              <a:rPr lang="zh-CN" altLang="en-US" sz="3000">
                <a:solidFill>
                  <a:schemeClr val="hlink"/>
                </a:solidFill>
                <a:latin typeface="Arial" panose="020B0604020202020204" pitchFamily="34" charset="0"/>
                <a:ea typeface="宋体" panose="02010600030101010101" pitchFamily="2" charset="-122"/>
              </a:rPr>
              <a:t>     </a:t>
            </a:r>
            <a:r>
              <a:rPr lang="zh-CN" altLang="en-US" sz="3000" u="sng">
                <a:solidFill>
                  <a:srgbClr val="7030A0"/>
                </a:solidFill>
                <a:latin typeface="幼圆" panose="02010509060101010101" charset="-122"/>
                <a:ea typeface="幼圆" panose="02010509060101010101" charset="-122"/>
              </a:rPr>
              <a:t>  </a:t>
            </a:r>
            <a:r>
              <a:rPr lang="zh-CN" altLang="en-US" sz="3000" u="sng">
                <a:solidFill>
                  <a:srgbClr val="FF0000"/>
                </a:solidFill>
                <a:latin typeface="幼圆" panose="02010509060101010101" charset="-122"/>
                <a:ea typeface="幼圆" panose="02010509060101010101" charset="-122"/>
              </a:rPr>
              <a:t>这一章</a:t>
            </a:r>
            <a:r>
              <a:rPr lang="zh-CN" altLang="en-US" sz="3000" b="1" u="sng">
                <a:solidFill>
                  <a:srgbClr val="FF0000"/>
                </a:solidFill>
                <a:latin typeface="幼圆" panose="02010509060101010101" charset="-122"/>
                <a:ea typeface="幼圆" panose="02010509060101010101" charset="-122"/>
              </a:rPr>
              <a:t>是描写这位君子在想象中与这位淑女相会的情景。诗歌仍以来采摘荇菜的眼前情景起兴，设想这位女子已经答应自己的要求，于是这位君子兴奋地弹奏琴瑟，敲击钟鼓来亲近她，友爱她，并使她快乐异常。诗歌通过对这种幻想的烘托渲染，将主人公追求爱情的炽烈专一表现得淋漓尽致</a:t>
            </a:r>
            <a:r>
              <a:rPr lang="zh-CN" altLang="en-US" sz="3000" u="sng">
                <a:solidFill>
                  <a:srgbClr val="FF0000"/>
                </a:solidFill>
                <a:latin typeface="幼圆" panose="02010509060101010101" charset="-122"/>
                <a:ea typeface="幼圆" panose="02010509060101010101" charset="-122"/>
              </a:rPr>
              <a:t>。</a:t>
            </a:r>
          </a:p>
        </p:txBody>
      </p:sp>
      <p:sp>
        <p:nvSpPr>
          <p:cNvPr id="3" name="矩形 2"/>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5366"/>
                                        </p:tgtEl>
                                        <p:attrNameLst>
                                          <p:attrName>style.visibility</p:attrName>
                                        </p:attrNameLst>
                                      </p:cBhvr>
                                      <p:to>
                                        <p:strVal val="visible"/>
                                      </p:to>
                                    </p:set>
                                    <p:anim calcmode="lin" valueType="num">
                                      <p:cBhvr>
                                        <p:cTn id="7" dur="500" fill="hold"/>
                                        <p:tgtEl>
                                          <p:spTgt spid="15366"/>
                                        </p:tgtEl>
                                        <p:attrNameLst>
                                          <p:attrName>ppt_w</p:attrName>
                                        </p:attrNameLst>
                                      </p:cBhvr>
                                      <p:tavLst>
                                        <p:tav tm="0">
                                          <p:val>
                                            <p:fltVal val="0"/>
                                          </p:val>
                                        </p:tav>
                                        <p:tav tm="100000">
                                          <p:val>
                                            <p:strVal val="#ppt_w"/>
                                          </p:val>
                                        </p:tav>
                                      </p:tavLst>
                                    </p:anim>
                                    <p:anim calcmode="lin" valueType="num">
                                      <p:cBhvr>
                                        <p:cTn id="8" dur="500" fill="hold"/>
                                        <p:tgtEl>
                                          <p:spTgt spid="15366"/>
                                        </p:tgtEl>
                                        <p:attrNameLst>
                                          <p:attrName>ppt_h</p:attrName>
                                        </p:attrNameLst>
                                      </p:cBhvr>
                                      <p:tavLst>
                                        <p:tav tm="0">
                                          <p:val>
                                            <p:fltVal val="0"/>
                                          </p:val>
                                        </p:tav>
                                        <p:tav tm="100000">
                                          <p:val>
                                            <p:strVal val="#ppt_h"/>
                                          </p:val>
                                        </p:tav>
                                      </p:tavLst>
                                    </p:anim>
                                    <p:animEffect transition="in" filter="fade">
                                      <p:cBhvr>
                                        <p:cTn id="9" dur="500"/>
                                        <p:tgtEl>
                                          <p:spTgt spid="15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标题 17409"/>
          <p:cNvSpPr>
            <a:spLocks noGrp="1"/>
          </p:cNvSpPr>
          <p:nvPr>
            <p:ph type="title"/>
          </p:nvPr>
        </p:nvSpPr>
        <p:spPr>
          <a:xfrm>
            <a:off x="457200" y="809625"/>
            <a:ext cx="8229600" cy="608013"/>
          </a:xfrm>
        </p:spPr>
        <p:txBody>
          <a:bodyPr anchor="ctr"/>
          <a:lstStyle/>
          <a:p>
            <a:r>
              <a:rPr lang="zh-CN" altLang="en-US" dirty="0"/>
              <a:t> </a:t>
            </a:r>
          </a:p>
        </p:txBody>
      </p:sp>
      <p:sp>
        <p:nvSpPr>
          <p:cNvPr id="17411" name="矩形 17410"/>
          <p:cNvSpPr/>
          <p:nvPr/>
        </p:nvSpPr>
        <p:spPr>
          <a:xfrm>
            <a:off x="684213" y="260350"/>
            <a:ext cx="5715000" cy="1219200"/>
          </a:xfrm>
          <a:prstGeom prst="rect">
            <a:avLst/>
          </a:prstGeom>
        </p:spPr>
        <p:txBody>
          <a:bodyPr wrap="none" fromWordArt="1">
            <a:prstTxWarp prst="textSlantUp">
              <a:avLst>
                <a:gd name="adj" fmla="val 32056"/>
              </a:avLst>
            </a:prstTxWarp>
            <a:normAutofit/>
          </a:bodyPr>
          <a:lstStyle/>
          <a:p>
            <a:pPr algn="ctr"/>
            <a:r>
              <a:rPr lang="zh-CN" altLang="en-US" sz="3600" b="1" i="1">
                <a:ln w="9525" cap="sq" cmpd="sng">
                  <a:solidFill>
                    <a:srgbClr val="CC99FF"/>
                  </a:solidFill>
                  <a:prstDash val="solid"/>
                  <a:headEnd type="none" w="med" len="med"/>
                  <a:tailEnd type="none" w="med" len="med"/>
                </a:ln>
                <a:gradFill rotWithShape="0">
                  <a:gsLst>
                    <a:gs pos="0">
                      <a:srgbClr val="6600CC"/>
                    </a:gs>
                    <a:gs pos="100000">
                      <a:srgbClr val="CC00CC"/>
                    </a:gs>
                  </a:gsLst>
                  <a:lin ang="5400000" scaled="1"/>
                  <a:tileRect/>
                </a:gradFill>
                <a:effectLst>
                  <a:outerShdw dist="53882" dir="2699999" algn="ctr" rotWithShape="0">
                    <a:srgbClr val="9999FF"/>
                  </a:outerShdw>
                </a:effectLst>
                <a:latin typeface="隶书" panose="02010509060101010101" pitchFamily="1" charset="-122"/>
                <a:ea typeface="隶书" panose="02010509060101010101" pitchFamily="1" charset="-122"/>
              </a:rPr>
              <a:t>主人公思想感情变化的过程</a:t>
            </a:r>
          </a:p>
        </p:txBody>
      </p:sp>
      <p:sp>
        <p:nvSpPr>
          <p:cNvPr id="17412" name="文本框 17411"/>
          <p:cNvSpPr txBox="1"/>
          <p:nvPr/>
        </p:nvSpPr>
        <p:spPr>
          <a:xfrm>
            <a:off x="1600200" y="3886200"/>
            <a:ext cx="1447800" cy="457200"/>
          </a:xfrm>
          <a:prstGeom prst="rect">
            <a:avLst/>
          </a:prstGeom>
          <a:noFill/>
          <a:ln w="9525">
            <a:noFill/>
          </a:ln>
        </p:spPr>
        <p:txBody>
          <a:bodyPr>
            <a:spAutoFit/>
          </a:bodyPr>
          <a:lstStyle/>
          <a:p>
            <a:pPr lvl="0" algn="ctr">
              <a:spcBef>
                <a:spcPct val="50000"/>
              </a:spcBef>
            </a:pPr>
            <a:endParaRPr lang="zh-CN" altLang="en-US" sz="2400" dirty="0">
              <a:latin typeface="Times New Roman" panose="02020603050405020304" pitchFamily="2" charset="0"/>
              <a:ea typeface="宋体" panose="02010600030101010101" pitchFamily="2" charset="-122"/>
            </a:endParaRPr>
          </a:p>
        </p:txBody>
      </p:sp>
      <p:sp>
        <p:nvSpPr>
          <p:cNvPr id="17413" name="直接连接符 17412"/>
          <p:cNvSpPr/>
          <p:nvPr/>
        </p:nvSpPr>
        <p:spPr>
          <a:xfrm>
            <a:off x="1905000" y="3886200"/>
            <a:ext cx="1219200" cy="1295400"/>
          </a:xfrm>
          <a:prstGeom prst="line">
            <a:avLst/>
          </a:prstGeom>
          <a:ln w="9525">
            <a:noFill/>
          </a:ln>
        </p:spPr>
      </p:sp>
      <p:cxnSp>
        <p:nvCxnSpPr>
          <p:cNvPr id="17414" name="直接箭头连接符 17413"/>
          <p:cNvCxnSpPr/>
          <p:nvPr/>
        </p:nvCxnSpPr>
        <p:spPr>
          <a:xfrm>
            <a:off x="1905000" y="3886200"/>
            <a:ext cx="1219200" cy="1295400"/>
          </a:xfrm>
          <a:prstGeom prst="straightConnector1">
            <a:avLst/>
          </a:prstGeom>
          <a:ln w="9525">
            <a:noFill/>
          </a:ln>
        </p:spPr>
      </p:cxnSp>
      <p:sp>
        <p:nvSpPr>
          <p:cNvPr id="17415" name="直接连接符 17414"/>
          <p:cNvSpPr/>
          <p:nvPr/>
        </p:nvSpPr>
        <p:spPr>
          <a:xfrm flipH="1">
            <a:off x="2971800" y="5334000"/>
            <a:ext cx="152400" cy="228600"/>
          </a:xfrm>
          <a:prstGeom prst="line">
            <a:avLst/>
          </a:prstGeom>
          <a:ln w="9525">
            <a:noFill/>
          </a:ln>
        </p:spPr>
      </p:sp>
      <p:sp>
        <p:nvSpPr>
          <p:cNvPr id="17416" name="直接连接符 17415"/>
          <p:cNvSpPr/>
          <p:nvPr/>
        </p:nvSpPr>
        <p:spPr>
          <a:xfrm flipH="1">
            <a:off x="5334000" y="3352800"/>
            <a:ext cx="1752600" cy="2209800"/>
          </a:xfrm>
          <a:prstGeom prst="line">
            <a:avLst/>
          </a:prstGeom>
          <a:ln w="9525">
            <a:noFill/>
          </a:ln>
        </p:spPr>
      </p:sp>
      <p:sp>
        <p:nvSpPr>
          <p:cNvPr id="17417" name="直接连接符 17416"/>
          <p:cNvSpPr/>
          <p:nvPr/>
        </p:nvSpPr>
        <p:spPr>
          <a:xfrm flipV="1">
            <a:off x="4502150" y="3860800"/>
            <a:ext cx="1727200" cy="792163"/>
          </a:xfrm>
          <a:prstGeom prst="line">
            <a:avLst/>
          </a:prstGeom>
          <a:ln w="57150" cap="flat" cmpd="sng">
            <a:solidFill>
              <a:srgbClr val="FF0000"/>
            </a:solidFill>
            <a:prstDash val="solid"/>
            <a:headEnd type="none" w="med" len="med"/>
            <a:tailEnd type="triangle" w="med" len="med"/>
          </a:ln>
        </p:spPr>
      </p:sp>
      <p:sp>
        <p:nvSpPr>
          <p:cNvPr id="17418" name="直接连接符 17417"/>
          <p:cNvSpPr/>
          <p:nvPr/>
        </p:nvSpPr>
        <p:spPr>
          <a:xfrm>
            <a:off x="2843213" y="4005263"/>
            <a:ext cx="936625" cy="647700"/>
          </a:xfrm>
          <a:prstGeom prst="line">
            <a:avLst/>
          </a:prstGeom>
          <a:ln w="57150" cap="flat" cmpd="sng">
            <a:solidFill>
              <a:srgbClr val="FF0000"/>
            </a:solidFill>
            <a:prstDash val="solid"/>
            <a:headEnd type="none" w="med" len="med"/>
            <a:tailEnd type="triangle" w="med" len="med"/>
          </a:ln>
        </p:spPr>
      </p:sp>
      <p:sp>
        <p:nvSpPr>
          <p:cNvPr id="17419" name="矩形 17418" descr="白色大理石"/>
          <p:cNvSpPr/>
          <p:nvPr/>
        </p:nvSpPr>
        <p:spPr>
          <a:xfrm>
            <a:off x="3276600" y="4797425"/>
            <a:ext cx="1066800" cy="533400"/>
          </a:xfrm>
          <a:prstGeom prst="rect">
            <a:avLst/>
          </a:prstGeom>
        </p:spPr>
        <p:txBody>
          <a:bodyPr wrap="none" fromWordArt="1">
            <a:prstTxWarp prst="textPlain">
              <a:avLst>
                <a:gd name="adj" fmla="val 50000"/>
              </a:avLst>
            </a:prstTxWarp>
            <a:normAutofit/>
            <a:scene3d>
              <a:camera prst="legacyObliqueRight">
                <a:rot lat="0" lon="0" rev="0"/>
              </a:camera>
              <a:lightRig rig="legacyHarsh3" dir="t"/>
            </a:scene3d>
            <a:sp3d extrusionH="100000" prstMaterial="legacyMatte">
              <a:extrusionClr>
                <a:srgbClr val="663300"/>
              </a:extrusionClr>
            </a:sp3d>
          </a:bodyPr>
          <a:lstStyle/>
          <a:p>
            <a:pPr algn="ctr"/>
            <a:r>
              <a:rPr lang="zh-CN" altLang="en-US" sz="2800">
                <a:blipFill rotWithShape="0">
                  <a:blip r:embed="rId2"/>
                </a:blipFill>
                <a:latin typeface="宋体" panose="02010600030101010101" pitchFamily="2" charset="-122"/>
                <a:ea typeface="宋体" panose="02010600030101010101" pitchFamily="2" charset="-122"/>
              </a:rPr>
              <a:t>相思</a:t>
            </a:r>
          </a:p>
        </p:txBody>
      </p:sp>
      <p:sp>
        <p:nvSpPr>
          <p:cNvPr id="17420" name="矩形 17419"/>
          <p:cNvSpPr/>
          <p:nvPr/>
        </p:nvSpPr>
        <p:spPr>
          <a:xfrm>
            <a:off x="6877050" y="3213100"/>
            <a:ext cx="1295400" cy="1066800"/>
          </a:xfrm>
          <a:prstGeom prst="rect">
            <a:avLst/>
          </a:prstGeom>
        </p:spPr>
        <p:txBody>
          <a:bodyPr wrap="none" fromWordArt="1">
            <a:prstTxWarp prst="textDoubleWave1">
              <a:avLst>
                <a:gd name="adj1" fmla="val 6500"/>
                <a:gd name="adj2" fmla="val 0"/>
              </a:avLst>
            </a:prstTxWarp>
            <a:normAutofit/>
          </a:bodyPr>
          <a:lstStyle/>
          <a:p>
            <a:pPr algn="ctr"/>
            <a:endParaRPr lang="zh-CN" altLang="en-US" sz="2800" b="1" spc="-280">
              <a:ln w="12700" cap="flat" cmpd="sng">
                <a:solidFill>
                  <a:srgbClr val="000099"/>
                </a:solidFill>
                <a:prstDash val="solid"/>
                <a:headEnd type="none" w="med" len="med"/>
                <a:tailEnd type="none" w="med" len="med"/>
              </a:ln>
              <a:solidFill>
                <a:srgbClr val="33CCFF"/>
              </a:solidFill>
              <a:effectLst>
                <a:outerShdw dist="125724" dir="18900000" algn="ctr" rotWithShape="0">
                  <a:srgbClr val="000099"/>
                </a:outerShdw>
              </a:effectLst>
              <a:latin typeface="华文行楷" panose="02010800040101010101" pitchFamily="2" charset="-122"/>
              <a:ea typeface="华文行楷" panose="02010800040101010101" pitchFamily="2" charset="-122"/>
            </a:endParaRPr>
          </a:p>
          <a:p>
            <a:pPr algn="ctr"/>
            <a:r>
              <a:rPr lang="zh-CN" altLang="en-US" sz="2800" b="1" spc="-280">
                <a:ln w="12700" cap="flat" cmpd="sng">
                  <a:solidFill>
                    <a:srgbClr val="000099"/>
                  </a:solidFill>
                  <a:prstDash val="solid"/>
                  <a:headEnd type="none" w="med" len="med"/>
                  <a:tailEnd type="none" w="med" len="med"/>
                </a:ln>
                <a:solidFill>
                  <a:srgbClr val="33CCFF"/>
                </a:solidFill>
                <a:effectLst>
                  <a:outerShdw dist="125724" dir="18900000" algn="ctr" rotWithShape="0">
                    <a:srgbClr val="000099"/>
                  </a:outerShdw>
                </a:effectLst>
                <a:latin typeface="华文行楷" panose="02010800040101010101" pitchFamily="2" charset="-122"/>
                <a:ea typeface="华文行楷" panose="02010800040101010101" pitchFamily="2" charset="-122"/>
              </a:rPr>
              <a:t>幻想</a:t>
            </a:r>
          </a:p>
        </p:txBody>
      </p:sp>
      <p:sp>
        <p:nvSpPr>
          <p:cNvPr id="17421" name="文本框 17420"/>
          <p:cNvSpPr txBox="1"/>
          <p:nvPr/>
        </p:nvSpPr>
        <p:spPr>
          <a:xfrm>
            <a:off x="250825" y="2349500"/>
            <a:ext cx="3857625" cy="1066800"/>
          </a:xfrm>
          <a:prstGeom prst="rect">
            <a:avLst/>
          </a:prstGeom>
          <a:noFill/>
          <a:ln w="9525">
            <a:noFill/>
          </a:ln>
        </p:spPr>
        <p:txBody>
          <a:bodyPr wrap="none" anchor="t">
            <a:spAutoFit/>
          </a:bodyPr>
          <a:lstStyle/>
          <a:p>
            <a:pPr lvl="0"/>
            <a:r>
              <a:rPr lang="zh-CN" altLang="en-US" sz="3200" b="1">
                <a:solidFill>
                  <a:schemeClr val="tx1"/>
                </a:solidFill>
                <a:latin typeface="幼圆" panose="02010509060101010101" charset="-122"/>
                <a:ea typeface="幼圆" panose="02010509060101010101" charset="-122"/>
              </a:rPr>
              <a:t>河边邂逅，一见钟情</a:t>
            </a:r>
          </a:p>
          <a:p>
            <a:pPr lvl="0"/>
            <a:r>
              <a:rPr lang="zh-CN" altLang="en-US" sz="3200" b="1">
                <a:solidFill>
                  <a:schemeClr val="tx1"/>
                </a:solidFill>
                <a:latin typeface="幼圆" panose="02010509060101010101" charset="-122"/>
                <a:ea typeface="幼圆" panose="02010509060101010101" charset="-122"/>
              </a:rPr>
              <a:t>      （第一章）</a:t>
            </a:r>
          </a:p>
        </p:txBody>
      </p:sp>
      <p:sp>
        <p:nvSpPr>
          <p:cNvPr id="17422" name="文本框 17421"/>
          <p:cNvSpPr txBox="1"/>
          <p:nvPr/>
        </p:nvSpPr>
        <p:spPr>
          <a:xfrm>
            <a:off x="2195513" y="5300663"/>
            <a:ext cx="3857625" cy="1066800"/>
          </a:xfrm>
          <a:prstGeom prst="rect">
            <a:avLst/>
          </a:prstGeom>
          <a:noFill/>
          <a:ln w="9525">
            <a:noFill/>
          </a:ln>
        </p:spPr>
        <p:txBody>
          <a:bodyPr wrap="none" anchor="t">
            <a:spAutoFit/>
          </a:bodyPr>
          <a:lstStyle/>
          <a:p>
            <a:pPr lvl="0"/>
            <a:r>
              <a:rPr lang="zh-CN" altLang="en-US" sz="3200" b="1">
                <a:solidFill>
                  <a:schemeClr val="tx1"/>
                </a:solidFill>
                <a:latin typeface="幼圆" panose="02010509060101010101" charset="-122"/>
                <a:ea typeface="幼圆" panose="02010509060101010101" charset="-122"/>
              </a:rPr>
              <a:t>朝思暮想，辗转反侧</a:t>
            </a:r>
          </a:p>
          <a:p>
            <a:pPr lvl="0"/>
            <a:r>
              <a:rPr lang="zh-CN" altLang="en-US" sz="3200" b="1">
                <a:solidFill>
                  <a:schemeClr val="tx1"/>
                </a:solidFill>
                <a:latin typeface="幼圆" panose="02010509060101010101" charset="-122"/>
                <a:ea typeface="幼圆" panose="02010509060101010101" charset="-122"/>
              </a:rPr>
              <a:t>    （第二三章）</a:t>
            </a:r>
          </a:p>
        </p:txBody>
      </p:sp>
      <p:sp>
        <p:nvSpPr>
          <p:cNvPr id="17423" name="文本框 17422"/>
          <p:cNvSpPr txBox="1"/>
          <p:nvPr/>
        </p:nvSpPr>
        <p:spPr>
          <a:xfrm>
            <a:off x="4787900" y="1628775"/>
            <a:ext cx="3857625" cy="1066800"/>
          </a:xfrm>
          <a:prstGeom prst="rect">
            <a:avLst/>
          </a:prstGeom>
          <a:noFill/>
          <a:ln w="9525">
            <a:noFill/>
          </a:ln>
        </p:spPr>
        <p:txBody>
          <a:bodyPr wrap="none" anchor="t">
            <a:spAutoFit/>
          </a:bodyPr>
          <a:lstStyle/>
          <a:p>
            <a:pPr lvl="0"/>
            <a:r>
              <a:rPr lang="zh-CN" altLang="en-US" sz="3200" b="1">
                <a:solidFill>
                  <a:schemeClr val="tx1"/>
                </a:solidFill>
                <a:latin typeface="幼圆" panose="02010509060101010101" charset="-122"/>
                <a:ea typeface="幼圆" panose="02010509060101010101" charset="-122"/>
              </a:rPr>
              <a:t>琴瑟钟鼓，欢庆娱乐</a:t>
            </a:r>
          </a:p>
          <a:p>
            <a:pPr lvl="0"/>
            <a:r>
              <a:rPr lang="zh-CN" altLang="en-US" sz="3200" b="1">
                <a:solidFill>
                  <a:schemeClr val="tx1"/>
                </a:solidFill>
                <a:latin typeface="幼圆" panose="02010509060101010101" charset="-122"/>
                <a:ea typeface="幼圆" panose="02010509060101010101" charset="-122"/>
              </a:rPr>
              <a:t>    （第四五章）</a:t>
            </a:r>
          </a:p>
        </p:txBody>
      </p:sp>
      <p:sp>
        <p:nvSpPr>
          <p:cNvPr id="17424" name="矩形 17423"/>
          <p:cNvSpPr/>
          <p:nvPr/>
        </p:nvSpPr>
        <p:spPr>
          <a:xfrm rot="120000">
            <a:off x="1692275" y="3500438"/>
            <a:ext cx="914400" cy="700087"/>
          </a:xfrm>
          <a:prstGeom prst="rect">
            <a:avLst/>
          </a:prstGeom>
        </p:spPr>
        <p:txBody>
          <a:bodyPr wrap="none" fromWordArt="1">
            <a:prstTxWarp prst="textCascadeUp">
              <a:avLst>
                <a:gd name="adj" fmla="val 44444"/>
              </a:avLst>
            </a:prstTxWarp>
            <a:noAutofit/>
            <a:scene3d>
              <a:camera prst="legacyPerspectiveFront">
                <a:rot lat="20520000" lon="1080000" rev="0"/>
              </a:camera>
              <a:lightRig rig="legacyHarsh2" dir="b"/>
            </a:scene3d>
            <a:sp3d extrusionH="430200" prstMaterial="legacyMatte">
              <a:extrusionClr>
                <a:srgbClr val="FF6600"/>
              </a:extrusionClr>
            </a:sp3d>
          </a:bodyPr>
          <a:lstStyle/>
          <a:p>
            <a:pPr algn="ctr"/>
            <a:r>
              <a:rPr lang="zh-CN" altLang="en-US" sz="4400">
                <a:gradFill rotWithShape="0">
                  <a:gsLst>
                    <a:gs pos="0">
                      <a:srgbClr val="FFE701"/>
                    </a:gs>
                    <a:gs pos="100000">
                      <a:srgbClr val="FE3E02"/>
                    </a:gs>
                  </a:gsLst>
                  <a:lin ang="5280000" scaled="1"/>
                  <a:tileRect/>
                </a:gradFill>
                <a:latin typeface="宋体" panose="02010600030101010101" pitchFamily="2" charset="-122"/>
                <a:ea typeface="宋体" panose="02010600030101010101" pitchFamily="2" charset="-122"/>
              </a:rPr>
              <a:t>爱恋</a:t>
            </a:r>
          </a:p>
        </p:txBody>
      </p:sp>
      <p:sp>
        <p:nvSpPr>
          <p:cNvPr id="17" name="矩形 16"/>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421"/>
                                        </p:tgtEl>
                                        <p:attrNameLst>
                                          <p:attrName>style.visibility</p:attrName>
                                        </p:attrNameLst>
                                      </p:cBhvr>
                                      <p:to>
                                        <p:strVal val="visible"/>
                                      </p:to>
                                    </p:set>
                                    <p:animEffect transition="in" filter="blinds(horizontal)">
                                      <p:cBhvr>
                                        <p:cTn id="7" dur="500"/>
                                        <p:tgtEl>
                                          <p:spTgt spid="17421"/>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17418"/>
                                        </p:tgtEl>
                                        <p:attrNameLst>
                                          <p:attrName>style.visibility</p:attrName>
                                        </p:attrNameLst>
                                      </p:cBhvr>
                                      <p:to>
                                        <p:strVal val="visible"/>
                                      </p:to>
                                    </p:set>
                                    <p:anim calcmode="lin" valueType="num">
                                      <p:cBhvr additive="base">
                                        <p:cTn id="12" dur="500" fill="hold"/>
                                        <p:tgtEl>
                                          <p:spTgt spid="17418"/>
                                        </p:tgtEl>
                                        <p:attrNameLst>
                                          <p:attrName>ppt_x</p:attrName>
                                        </p:attrNameLst>
                                      </p:cBhvr>
                                      <p:tavLst>
                                        <p:tav tm="0">
                                          <p:val>
                                            <p:strVal val="0-#ppt_w/2"/>
                                          </p:val>
                                        </p:tav>
                                        <p:tav tm="100000">
                                          <p:val>
                                            <p:strVal val="#ppt_x"/>
                                          </p:val>
                                        </p:tav>
                                      </p:tavLst>
                                    </p:anim>
                                    <p:anim calcmode="lin" valueType="num">
                                      <p:cBhvr additive="base">
                                        <p:cTn id="13" dur="500" fill="hold"/>
                                        <p:tgtEl>
                                          <p:spTgt spid="17418"/>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7422"/>
                                        </p:tgtEl>
                                        <p:attrNameLst>
                                          <p:attrName>style.visibility</p:attrName>
                                        </p:attrNameLst>
                                      </p:cBhvr>
                                      <p:to>
                                        <p:strVal val="visible"/>
                                      </p:to>
                                    </p:set>
                                    <p:animEffect transition="in" filter="blinds(horizontal)">
                                      <p:cBhvr>
                                        <p:cTn id="18" dur="500"/>
                                        <p:tgtEl>
                                          <p:spTgt spid="17422"/>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nodeType="clickEffect">
                                  <p:stCondLst>
                                    <p:cond delay="0"/>
                                  </p:stCondLst>
                                  <p:childTnLst>
                                    <p:set>
                                      <p:cBhvr>
                                        <p:cTn id="22" dur="1" fill="hold">
                                          <p:stCondLst>
                                            <p:cond delay="0"/>
                                          </p:stCondLst>
                                        </p:cTn>
                                        <p:tgtEl>
                                          <p:spTgt spid="17417"/>
                                        </p:tgtEl>
                                        <p:attrNameLst>
                                          <p:attrName>style.visibility</p:attrName>
                                        </p:attrNameLst>
                                      </p:cBhvr>
                                      <p:to>
                                        <p:strVal val="visible"/>
                                      </p:to>
                                    </p:set>
                                    <p:anim calcmode="lin" valueType="num">
                                      <p:cBhvr additive="base">
                                        <p:cTn id="23" dur="500" fill="hold"/>
                                        <p:tgtEl>
                                          <p:spTgt spid="17417"/>
                                        </p:tgtEl>
                                        <p:attrNameLst>
                                          <p:attrName>ppt_x</p:attrName>
                                        </p:attrNameLst>
                                      </p:cBhvr>
                                      <p:tavLst>
                                        <p:tav tm="0">
                                          <p:val>
                                            <p:strVal val="0-#ppt_w/2"/>
                                          </p:val>
                                        </p:tav>
                                        <p:tav tm="100000">
                                          <p:val>
                                            <p:strVal val="#ppt_x"/>
                                          </p:val>
                                        </p:tav>
                                      </p:tavLst>
                                    </p:anim>
                                    <p:anim calcmode="lin" valueType="num">
                                      <p:cBhvr additive="base">
                                        <p:cTn id="24" dur="500" fill="hold"/>
                                        <p:tgtEl>
                                          <p:spTgt spid="17417"/>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17423"/>
                                        </p:tgtEl>
                                        <p:attrNameLst>
                                          <p:attrName>style.visibility</p:attrName>
                                        </p:attrNameLst>
                                      </p:cBhvr>
                                      <p:to>
                                        <p:strVal val="visible"/>
                                      </p:to>
                                    </p:set>
                                    <p:animEffect transition="in" filter="blinds(horizontal)">
                                      <p:cBhvr>
                                        <p:cTn id="29" dur="500"/>
                                        <p:tgtEl>
                                          <p:spTgt spid="17423"/>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17424"/>
                                        </p:tgtEl>
                                        <p:attrNameLst>
                                          <p:attrName>style.visibility</p:attrName>
                                        </p:attrNameLst>
                                      </p:cBhvr>
                                      <p:to>
                                        <p:strVal val="visible"/>
                                      </p:to>
                                    </p:set>
                                    <p:anim calcmode="lin" valueType="num">
                                      <p:cBhvr additive="base">
                                        <p:cTn id="34" dur="500" fill="hold"/>
                                        <p:tgtEl>
                                          <p:spTgt spid="17424"/>
                                        </p:tgtEl>
                                        <p:attrNameLst>
                                          <p:attrName>ppt_x</p:attrName>
                                        </p:attrNameLst>
                                      </p:cBhvr>
                                      <p:tavLst>
                                        <p:tav tm="0">
                                          <p:val>
                                            <p:strVal val="#ppt_x"/>
                                          </p:val>
                                        </p:tav>
                                        <p:tav tm="100000">
                                          <p:val>
                                            <p:strVal val="#ppt_x"/>
                                          </p:val>
                                        </p:tav>
                                      </p:tavLst>
                                    </p:anim>
                                    <p:anim calcmode="lin" valueType="num">
                                      <p:cBhvr additive="base">
                                        <p:cTn id="35" dur="500" fill="hold"/>
                                        <p:tgtEl>
                                          <p:spTgt spid="17424"/>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17419"/>
                                        </p:tgtEl>
                                        <p:attrNameLst>
                                          <p:attrName>style.visibility</p:attrName>
                                        </p:attrNameLst>
                                      </p:cBhvr>
                                      <p:to>
                                        <p:strVal val="visible"/>
                                      </p:to>
                                    </p:set>
                                    <p:anim calcmode="lin" valueType="num">
                                      <p:cBhvr additive="base">
                                        <p:cTn id="40" dur="500" fill="hold"/>
                                        <p:tgtEl>
                                          <p:spTgt spid="17419"/>
                                        </p:tgtEl>
                                        <p:attrNameLst>
                                          <p:attrName>ppt_x</p:attrName>
                                        </p:attrNameLst>
                                      </p:cBhvr>
                                      <p:tavLst>
                                        <p:tav tm="0">
                                          <p:val>
                                            <p:strVal val="#ppt_x"/>
                                          </p:val>
                                        </p:tav>
                                        <p:tav tm="100000">
                                          <p:val>
                                            <p:strVal val="#ppt_x"/>
                                          </p:val>
                                        </p:tav>
                                      </p:tavLst>
                                    </p:anim>
                                    <p:anim calcmode="lin" valueType="num">
                                      <p:cBhvr additive="base">
                                        <p:cTn id="41" dur="500" fill="hold"/>
                                        <p:tgtEl>
                                          <p:spTgt spid="17419"/>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17420"/>
                                        </p:tgtEl>
                                        <p:attrNameLst>
                                          <p:attrName>style.visibility</p:attrName>
                                        </p:attrNameLst>
                                      </p:cBhvr>
                                      <p:to>
                                        <p:strVal val="visible"/>
                                      </p:to>
                                    </p:set>
                                    <p:anim calcmode="lin" valueType="num">
                                      <p:cBhvr additive="base">
                                        <p:cTn id="46" dur="500" fill="hold"/>
                                        <p:tgtEl>
                                          <p:spTgt spid="17420"/>
                                        </p:tgtEl>
                                        <p:attrNameLst>
                                          <p:attrName>ppt_x</p:attrName>
                                        </p:attrNameLst>
                                      </p:cBhvr>
                                      <p:tavLst>
                                        <p:tav tm="0">
                                          <p:val>
                                            <p:strVal val="#ppt_x"/>
                                          </p:val>
                                        </p:tav>
                                        <p:tav tm="100000">
                                          <p:val>
                                            <p:strVal val="#ppt_x"/>
                                          </p:val>
                                        </p:tav>
                                      </p:tavLst>
                                    </p:anim>
                                    <p:anim calcmode="lin" valueType="num">
                                      <p:cBhvr additive="base">
                                        <p:cTn id="47" dur="500" fill="hold"/>
                                        <p:tgtEl>
                                          <p:spTgt spid="174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1" grpId="0"/>
      <p:bldP spid="17422" grpId="0"/>
      <p:bldP spid="1742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标题 102401"/>
          <p:cNvSpPr>
            <a:spLocks noGrp="1"/>
          </p:cNvSpPr>
          <p:nvPr>
            <p:ph type="title"/>
          </p:nvPr>
        </p:nvSpPr>
        <p:spPr>
          <a:xfrm>
            <a:off x="323850" y="0"/>
            <a:ext cx="8540750" cy="1143000"/>
          </a:xfrm>
        </p:spPr>
        <p:txBody>
          <a:bodyPr anchor="b">
            <a:spAutoFit/>
          </a:bodyPr>
          <a:lstStyle/>
          <a:p>
            <a:r>
              <a:rPr lang="en-US" altLang="zh-CN" b="1" dirty="0">
                <a:solidFill>
                  <a:srgbClr val="FF3300"/>
                </a:solidFill>
                <a:ea typeface="黑体" panose="02010600030101010101" charset="-122"/>
              </a:rPr>
              <a:t>《</a:t>
            </a:r>
            <a:r>
              <a:rPr lang="zh-CN" altLang="en-US" b="1" dirty="0">
                <a:solidFill>
                  <a:srgbClr val="FF3300"/>
                </a:solidFill>
                <a:ea typeface="黑体" panose="02010600030101010101" charset="-122"/>
              </a:rPr>
              <a:t>诗经</a:t>
            </a:r>
            <a:r>
              <a:rPr lang="en-US" altLang="zh-CN" b="1">
                <a:solidFill>
                  <a:srgbClr val="FF3300"/>
                </a:solidFill>
                <a:ea typeface="黑体" panose="02010600030101010101" charset="-122"/>
              </a:rPr>
              <a:t>》</a:t>
            </a:r>
          </a:p>
        </p:txBody>
      </p:sp>
      <p:sp>
        <p:nvSpPr>
          <p:cNvPr id="102403" name="文本占位符 102402"/>
          <p:cNvSpPr>
            <a:spLocks noGrp="1"/>
          </p:cNvSpPr>
          <p:nvPr>
            <p:ph type="body" idx="1"/>
          </p:nvPr>
        </p:nvSpPr>
        <p:spPr>
          <a:xfrm>
            <a:off x="1116013" y="981075"/>
            <a:ext cx="7632700" cy="5732463"/>
          </a:xfrm>
        </p:spPr>
        <p:txBody>
          <a:bodyPr/>
          <a:lstStyle/>
          <a:p>
            <a:pPr>
              <a:spcBef>
                <a:spcPct val="0"/>
              </a:spcBef>
            </a:pPr>
            <a:r>
              <a:rPr lang="en-US" altLang="zh-CN" sz="2400" b="1" dirty="0">
                <a:solidFill>
                  <a:srgbClr val="000000"/>
                </a:solidFill>
                <a:latin typeface="黑体" panose="02010600030101010101" charset="-122"/>
                <a:ea typeface="黑体" panose="02010600030101010101" charset="-122"/>
              </a:rPr>
              <a:t>   《</a:t>
            </a:r>
            <a:r>
              <a:rPr lang="zh-CN" altLang="en-US" sz="2400" b="1" dirty="0">
                <a:solidFill>
                  <a:srgbClr val="000000"/>
                </a:solidFill>
                <a:latin typeface="黑体" panose="02010600030101010101" charset="-122"/>
                <a:ea typeface="黑体" panose="02010600030101010101" charset="-122"/>
              </a:rPr>
              <a:t>诗经</a:t>
            </a:r>
            <a:r>
              <a:rPr lang="en-US" altLang="zh-CN" sz="2400" b="1" dirty="0">
                <a:solidFill>
                  <a:srgbClr val="000000"/>
                </a:solidFill>
                <a:latin typeface="黑体" panose="02010600030101010101" charset="-122"/>
                <a:ea typeface="黑体" panose="02010600030101010101" charset="-122"/>
              </a:rPr>
              <a:t>》</a:t>
            </a:r>
            <a:r>
              <a:rPr lang="zh-CN" altLang="en-US" sz="2400" b="1" dirty="0">
                <a:solidFill>
                  <a:srgbClr val="000000"/>
                </a:solidFill>
                <a:latin typeface="黑体" panose="02010600030101010101" charset="-122"/>
                <a:ea typeface="黑体" panose="02010600030101010101" charset="-122"/>
              </a:rPr>
              <a:t>是我国</a:t>
            </a:r>
            <a:r>
              <a:rPr lang="zh-CN" altLang="en-US" sz="2400" b="1" u="sng" dirty="0">
                <a:solidFill>
                  <a:srgbClr val="0000FF"/>
                </a:solidFill>
                <a:latin typeface="黑体" panose="02010600030101010101" charset="-122"/>
                <a:ea typeface="黑体" panose="02010600030101010101" charset="-122"/>
              </a:rPr>
              <a:t>第一部诗歌总集</a:t>
            </a:r>
            <a:r>
              <a:rPr lang="zh-CN" altLang="en-US" sz="2400" b="1" dirty="0">
                <a:solidFill>
                  <a:srgbClr val="000000"/>
                </a:solidFill>
                <a:latin typeface="黑体" panose="02010600030101010101" charset="-122"/>
                <a:ea typeface="黑体" panose="02010600030101010101" charset="-122"/>
              </a:rPr>
              <a:t>，共收集了收入自西周初年至春秋中叶五百多年的诗歌</a:t>
            </a:r>
            <a:r>
              <a:rPr lang="en-US" altLang="zh-CN" sz="2400" b="1" dirty="0">
                <a:solidFill>
                  <a:srgbClr val="000000"/>
                </a:solidFill>
                <a:latin typeface="黑体" panose="02010600030101010101" charset="-122"/>
                <a:ea typeface="黑体" panose="02010600030101010101" charset="-122"/>
              </a:rPr>
              <a:t>311</a:t>
            </a:r>
            <a:r>
              <a:rPr lang="zh-CN" altLang="en-US" sz="2400" b="1" dirty="0">
                <a:solidFill>
                  <a:srgbClr val="000000"/>
                </a:solidFill>
                <a:latin typeface="黑体" panose="02010600030101010101" charset="-122"/>
                <a:ea typeface="黑体" panose="02010600030101010101" charset="-122"/>
              </a:rPr>
              <a:t>篇诗歌</a:t>
            </a:r>
            <a:r>
              <a:rPr lang="en-US" altLang="zh-CN" sz="2400" b="1" dirty="0">
                <a:solidFill>
                  <a:srgbClr val="000000"/>
                </a:solidFill>
                <a:latin typeface="黑体" panose="02010600030101010101" charset="-122"/>
                <a:ea typeface="黑体" panose="02010600030101010101" charset="-122"/>
              </a:rPr>
              <a:t>(</a:t>
            </a:r>
            <a:r>
              <a:rPr lang="zh-CN" altLang="en-US" sz="2400" b="1" dirty="0">
                <a:solidFill>
                  <a:srgbClr val="000000"/>
                </a:solidFill>
                <a:latin typeface="黑体" panose="02010600030101010101" charset="-122"/>
                <a:ea typeface="黑体" panose="02010600030101010101" charset="-122"/>
              </a:rPr>
              <a:t>又称诗三百），其中</a:t>
            </a:r>
            <a:r>
              <a:rPr lang="en-US" altLang="zh-CN" sz="2400" b="1" dirty="0">
                <a:solidFill>
                  <a:srgbClr val="000000"/>
                </a:solidFill>
                <a:latin typeface="黑体" panose="02010600030101010101" charset="-122"/>
                <a:ea typeface="黑体" panose="02010600030101010101" charset="-122"/>
              </a:rPr>
              <a:t>6</a:t>
            </a:r>
            <a:r>
              <a:rPr lang="zh-CN" altLang="en-US" sz="2400" b="1" dirty="0">
                <a:solidFill>
                  <a:srgbClr val="000000"/>
                </a:solidFill>
                <a:latin typeface="黑体" panose="02010600030101010101" charset="-122"/>
                <a:ea typeface="黑体" panose="02010600030101010101" charset="-122"/>
              </a:rPr>
              <a:t>篇为笙诗，只有标题，没有内容，</a:t>
            </a:r>
            <a:r>
              <a:rPr lang="zh-CN" altLang="en-US" sz="2400" b="1" u="sng" dirty="0">
                <a:solidFill>
                  <a:srgbClr val="0000FF"/>
                </a:solidFill>
                <a:latin typeface="黑体" panose="02010600030101010101" charset="-122"/>
                <a:ea typeface="黑体" panose="02010600030101010101" charset="-122"/>
              </a:rPr>
              <a:t>现存</a:t>
            </a:r>
            <a:r>
              <a:rPr lang="en-US" altLang="zh-CN" sz="2400" b="1" u="sng" dirty="0">
                <a:solidFill>
                  <a:srgbClr val="0000FF"/>
                </a:solidFill>
                <a:latin typeface="黑体" panose="02010600030101010101" charset="-122"/>
                <a:ea typeface="黑体" panose="02010600030101010101" charset="-122"/>
              </a:rPr>
              <a:t>305</a:t>
            </a:r>
            <a:r>
              <a:rPr lang="zh-CN" altLang="en-US" sz="2400" b="1" u="sng" dirty="0">
                <a:solidFill>
                  <a:srgbClr val="0000FF"/>
                </a:solidFill>
                <a:latin typeface="黑体" panose="02010600030101010101" charset="-122"/>
                <a:ea typeface="黑体" panose="02010600030101010101" charset="-122"/>
              </a:rPr>
              <a:t>篇</a:t>
            </a:r>
            <a:r>
              <a:rPr lang="en-US" altLang="zh-CN" sz="2400" b="1" dirty="0">
                <a:solidFill>
                  <a:srgbClr val="000000"/>
                </a:solidFill>
                <a:latin typeface="黑体" panose="02010600030101010101" charset="-122"/>
                <a:ea typeface="黑体" panose="02010600030101010101" charset="-122"/>
              </a:rPr>
              <a:t>(</a:t>
            </a:r>
            <a:r>
              <a:rPr lang="zh-CN" altLang="en-US" sz="2400" b="1" dirty="0">
                <a:solidFill>
                  <a:srgbClr val="000000"/>
                </a:solidFill>
                <a:latin typeface="黑体" panose="02010600030101010101" charset="-122"/>
                <a:ea typeface="黑体" panose="02010600030101010101" charset="-122"/>
              </a:rPr>
              <a:t>既有标题又有文辞的</a:t>
            </a:r>
            <a:r>
              <a:rPr lang="en-US" altLang="zh-CN" sz="2400" b="1" dirty="0">
                <a:solidFill>
                  <a:srgbClr val="000000"/>
                </a:solidFill>
                <a:latin typeface="黑体" panose="02010600030101010101" charset="-122"/>
                <a:ea typeface="黑体" panose="02010600030101010101" charset="-122"/>
              </a:rPr>
              <a:t>)</a:t>
            </a:r>
            <a:r>
              <a:rPr lang="zh-CN" altLang="en-US" sz="2400" b="1" dirty="0">
                <a:solidFill>
                  <a:srgbClr val="000000"/>
                </a:solidFill>
                <a:latin typeface="黑体" panose="02010600030101010101" charset="-122"/>
                <a:ea typeface="黑体" panose="02010600030101010101" charset="-122"/>
              </a:rPr>
              <a:t>。到了战国时期，礼崩乐坏，大量乐谱失传，仅存的歌词则编入</a:t>
            </a:r>
            <a:r>
              <a:rPr lang="en-US" altLang="zh-CN" sz="2400" b="1" dirty="0">
                <a:solidFill>
                  <a:srgbClr val="000000"/>
                </a:solidFill>
                <a:latin typeface="黑体" panose="02010600030101010101" charset="-122"/>
                <a:ea typeface="黑体" panose="02010600030101010101" charset="-122"/>
              </a:rPr>
              <a:t>《</a:t>
            </a:r>
            <a:r>
              <a:rPr lang="zh-CN" altLang="en-US" sz="2400" b="1" dirty="0">
                <a:solidFill>
                  <a:srgbClr val="000000"/>
                </a:solidFill>
                <a:latin typeface="黑体" panose="02010600030101010101" charset="-122"/>
                <a:ea typeface="黑体" panose="02010600030101010101" charset="-122"/>
              </a:rPr>
              <a:t>诗经</a:t>
            </a:r>
            <a:r>
              <a:rPr lang="en-US" altLang="zh-CN" sz="2400" b="1" dirty="0">
                <a:solidFill>
                  <a:srgbClr val="000000"/>
                </a:solidFill>
                <a:latin typeface="黑体" panose="02010600030101010101" charset="-122"/>
                <a:ea typeface="黑体" panose="02010600030101010101" charset="-122"/>
              </a:rPr>
              <a:t>》</a:t>
            </a:r>
            <a:r>
              <a:rPr lang="zh-CN" altLang="en-US" sz="2400" b="1" dirty="0">
                <a:solidFill>
                  <a:srgbClr val="000000"/>
                </a:solidFill>
                <a:latin typeface="黑体" panose="02010600030101010101" charset="-122"/>
                <a:ea typeface="黑体" panose="02010600030101010101" charset="-122"/>
              </a:rPr>
              <a:t>。先秦称为</a:t>
            </a:r>
            <a:r>
              <a:rPr lang="en-US" altLang="zh-CN" sz="2400" b="1" dirty="0">
                <a:solidFill>
                  <a:srgbClr val="000000"/>
                </a:solidFill>
                <a:latin typeface="黑体" panose="02010600030101010101" charset="-122"/>
                <a:ea typeface="黑体" panose="02010600030101010101" charset="-122"/>
              </a:rPr>
              <a:t>《</a:t>
            </a:r>
            <a:r>
              <a:rPr lang="zh-CN" altLang="en-US" sz="2400" b="1" dirty="0">
                <a:solidFill>
                  <a:srgbClr val="000000"/>
                </a:solidFill>
                <a:latin typeface="黑体" panose="02010600030101010101" charset="-122"/>
                <a:ea typeface="黑体" panose="02010600030101010101" charset="-122"/>
              </a:rPr>
              <a:t>诗</a:t>
            </a:r>
            <a:r>
              <a:rPr lang="en-US" altLang="zh-CN" sz="2400" b="1" dirty="0">
                <a:solidFill>
                  <a:srgbClr val="000000"/>
                </a:solidFill>
                <a:latin typeface="黑体" panose="02010600030101010101" charset="-122"/>
                <a:ea typeface="黑体" panose="02010600030101010101" charset="-122"/>
              </a:rPr>
              <a:t>》</a:t>
            </a:r>
            <a:r>
              <a:rPr lang="zh-CN" altLang="en-US" sz="2400" b="1" dirty="0">
                <a:solidFill>
                  <a:srgbClr val="000000"/>
                </a:solidFill>
                <a:latin typeface="黑体" panose="02010600030101010101" charset="-122"/>
                <a:ea typeface="黑体" panose="02010600030101010101" charset="-122"/>
              </a:rPr>
              <a:t>，或取其整数称</a:t>
            </a:r>
            <a:r>
              <a:rPr lang="en-US" altLang="zh-CN" sz="2400" b="1" dirty="0">
                <a:solidFill>
                  <a:srgbClr val="000000"/>
                </a:solidFill>
                <a:latin typeface="黑体" panose="02010600030101010101" charset="-122"/>
                <a:ea typeface="黑体" panose="02010600030101010101" charset="-122"/>
              </a:rPr>
              <a:t>《</a:t>
            </a:r>
            <a:r>
              <a:rPr lang="zh-CN" altLang="en-US" sz="2400" b="1" dirty="0">
                <a:solidFill>
                  <a:srgbClr val="000000"/>
                </a:solidFill>
                <a:latin typeface="黑体" panose="02010600030101010101" charset="-122"/>
                <a:ea typeface="黑体" panose="02010600030101010101" charset="-122"/>
              </a:rPr>
              <a:t>诗三百</a:t>
            </a:r>
            <a:r>
              <a:rPr lang="en-US" altLang="zh-CN" sz="2400" b="1" dirty="0">
                <a:solidFill>
                  <a:srgbClr val="000000"/>
                </a:solidFill>
                <a:latin typeface="黑体" panose="02010600030101010101" charset="-122"/>
                <a:ea typeface="黑体" panose="02010600030101010101" charset="-122"/>
              </a:rPr>
              <a:t>》</a:t>
            </a:r>
            <a:r>
              <a:rPr lang="zh-CN" altLang="en-US" sz="2400" b="1" dirty="0">
                <a:solidFill>
                  <a:srgbClr val="000000"/>
                </a:solidFill>
                <a:latin typeface="黑体" panose="02010600030101010101" charset="-122"/>
                <a:ea typeface="黑体" panose="02010600030101010101" charset="-122"/>
              </a:rPr>
              <a:t>。西汉时被尊为</a:t>
            </a:r>
            <a:r>
              <a:rPr lang="zh-CN" altLang="en-US" sz="2400" b="1" u="sng" dirty="0">
                <a:solidFill>
                  <a:srgbClr val="0000FF"/>
                </a:solidFill>
                <a:latin typeface="黑体" panose="02010600030101010101" charset="-122"/>
                <a:ea typeface="黑体" panose="02010600030101010101" charset="-122"/>
              </a:rPr>
              <a:t>儒家</a:t>
            </a:r>
            <a:r>
              <a:rPr lang="zh-CN" altLang="en-US" sz="2400" b="1" dirty="0">
                <a:solidFill>
                  <a:srgbClr val="000000"/>
                </a:solidFill>
                <a:latin typeface="黑体" panose="02010600030101010101" charset="-122"/>
                <a:ea typeface="黑体" panose="02010600030101010101" charset="-122"/>
              </a:rPr>
              <a:t>经典，始称</a:t>
            </a:r>
            <a:r>
              <a:rPr lang="en-US" altLang="zh-CN" sz="2400" b="1" dirty="0">
                <a:solidFill>
                  <a:srgbClr val="000000"/>
                </a:solidFill>
                <a:latin typeface="黑体" panose="02010600030101010101" charset="-122"/>
                <a:ea typeface="黑体" panose="02010600030101010101" charset="-122"/>
              </a:rPr>
              <a:t>《</a:t>
            </a:r>
            <a:r>
              <a:rPr lang="zh-CN" altLang="en-US" sz="2400" b="1" dirty="0">
                <a:solidFill>
                  <a:srgbClr val="000000"/>
                </a:solidFill>
                <a:latin typeface="黑体" panose="02010600030101010101" charset="-122"/>
                <a:ea typeface="黑体" panose="02010600030101010101" charset="-122"/>
              </a:rPr>
              <a:t>诗经</a:t>
            </a:r>
            <a:r>
              <a:rPr lang="en-US" altLang="en-US" sz="2400" b="1">
                <a:solidFill>
                  <a:srgbClr val="000000"/>
                </a:solidFill>
                <a:latin typeface="黑体" panose="02010600030101010101" charset="-122"/>
                <a:ea typeface="黑体" panose="02010600030101010101" charset="-122"/>
              </a:rPr>
              <a:t>》，</a:t>
            </a:r>
            <a:r>
              <a:rPr lang="en-US" altLang="en-US" sz="2400" b="1" dirty="0" err="1">
                <a:solidFill>
                  <a:srgbClr val="000000"/>
                </a:solidFill>
                <a:latin typeface="黑体" panose="02010600030101010101" charset="-122"/>
                <a:ea typeface="黑体" panose="02010600030101010101" charset="-122"/>
              </a:rPr>
              <a:t>并沿用至今</a:t>
            </a:r>
            <a:r>
              <a:rPr lang="en-US" altLang="en-US" sz="2400" b="1">
                <a:solidFill>
                  <a:srgbClr val="000000"/>
                </a:solidFill>
                <a:latin typeface="黑体" panose="02010600030101010101" charset="-122"/>
                <a:ea typeface="黑体" panose="02010600030101010101" charset="-122"/>
              </a:rPr>
              <a:t>。</a:t>
            </a:r>
            <a:endParaRPr lang="zh-CN" altLang="en-US" sz="2400" b="1">
              <a:solidFill>
                <a:srgbClr val="000000"/>
              </a:solidFill>
              <a:latin typeface="黑体" panose="02010600030101010101" charset="-122"/>
              <a:ea typeface="黑体" panose="02010600030101010101" charset="-122"/>
            </a:endParaRPr>
          </a:p>
          <a:p>
            <a:pPr>
              <a:spcBef>
                <a:spcPct val="0"/>
              </a:spcBef>
            </a:pPr>
            <a:r>
              <a:rPr lang="zh-CN" altLang="en-US" sz="2400" b="1" dirty="0" err="1">
                <a:solidFill>
                  <a:srgbClr val="000000"/>
                </a:solidFill>
                <a:latin typeface="黑体" panose="02010600030101010101" charset="-122"/>
                <a:ea typeface="黑体" panose="02010600030101010101" charset="-122"/>
              </a:rPr>
              <a:t>    按用途和音乐分“</a:t>
            </a:r>
            <a:r>
              <a:rPr lang="zh-CN" altLang="en-US" sz="2400" b="1" u="sng" dirty="0" err="1">
                <a:solidFill>
                  <a:srgbClr val="0000FF"/>
                </a:solidFill>
                <a:latin typeface="黑体" panose="02010600030101010101" charset="-122"/>
                <a:ea typeface="黑体" panose="02010600030101010101" charset="-122"/>
              </a:rPr>
              <a:t>风、雅、颂</a:t>
            </a:r>
            <a:r>
              <a:rPr lang="zh-CN" altLang="en-US" sz="2400" b="1" dirty="0" err="1">
                <a:solidFill>
                  <a:srgbClr val="000000"/>
                </a:solidFill>
                <a:latin typeface="黑体" panose="02010600030101010101" charset="-122"/>
                <a:ea typeface="黑体" panose="02010600030101010101" charset="-122"/>
              </a:rPr>
              <a:t>”三部分，其中的</a:t>
            </a:r>
            <a:r>
              <a:rPr lang="zh-CN" altLang="en-US" sz="2400" b="1" dirty="0" err="1">
                <a:solidFill>
                  <a:srgbClr val="FF3300"/>
                </a:solidFill>
                <a:latin typeface="黑体" panose="02010600030101010101" charset="-122"/>
                <a:ea typeface="黑体" panose="02010600030101010101" charset="-122"/>
              </a:rPr>
              <a:t>风</a:t>
            </a:r>
            <a:r>
              <a:rPr lang="zh-CN" altLang="en-US" sz="2400" b="1" dirty="0" err="1">
                <a:solidFill>
                  <a:srgbClr val="000000"/>
                </a:solidFill>
                <a:latin typeface="黑体" panose="02010600030101010101" charset="-122"/>
                <a:ea typeface="黑体" panose="02010600030101010101" charset="-122"/>
              </a:rPr>
              <a:t>是指各地方的民间歌谣，其中的</a:t>
            </a:r>
            <a:r>
              <a:rPr lang="zh-CN" altLang="en-US" sz="2400" b="1" dirty="0" err="1">
                <a:solidFill>
                  <a:srgbClr val="FF3300"/>
                </a:solidFill>
                <a:latin typeface="黑体" panose="02010600030101010101" charset="-122"/>
                <a:ea typeface="黑体" panose="02010600030101010101" charset="-122"/>
              </a:rPr>
              <a:t>雅</a:t>
            </a:r>
            <a:r>
              <a:rPr lang="zh-CN" altLang="en-US" sz="2400" b="1" dirty="0" err="1">
                <a:solidFill>
                  <a:srgbClr val="000000"/>
                </a:solidFill>
                <a:latin typeface="黑体" panose="02010600030101010101" charset="-122"/>
                <a:ea typeface="黑体" panose="02010600030101010101" charset="-122"/>
              </a:rPr>
              <a:t>大部分是贵族的宫廷正乐，其中的</a:t>
            </a:r>
            <a:r>
              <a:rPr lang="zh-CN" altLang="en-US" sz="2400" b="1" dirty="0" err="1">
                <a:solidFill>
                  <a:srgbClr val="FF3300"/>
                </a:solidFill>
                <a:latin typeface="黑体" panose="02010600030101010101" charset="-122"/>
                <a:ea typeface="黑体" panose="02010600030101010101" charset="-122"/>
              </a:rPr>
              <a:t>颂</a:t>
            </a:r>
            <a:r>
              <a:rPr lang="zh-CN" altLang="en-US" sz="2400" b="1" dirty="0" err="1">
                <a:solidFill>
                  <a:srgbClr val="000000"/>
                </a:solidFill>
                <a:latin typeface="黑体" panose="02010600030101010101" charset="-122"/>
                <a:ea typeface="黑体" panose="02010600030101010101" charset="-122"/>
              </a:rPr>
              <a:t>是周天子和诸侯用以</a:t>
            </a:r>
            <a:r>
              <a:rPr lang="zh-CN" altLang="en-US" sz="2400" b="1" dirty="0">
                <a:solidFill>
                  <a:srgbClr val="000000"/>
                </a:solidFill>
                <a:latin typeface="黑体" panose="02010600030101010101" charset="-122"/>
                <a:ea typeface="黑体" panose="02010600030101010101" charset="-122"/>
              </a:rPr>
              <a:t>祭祀</a:t>
            </a:r>
            <a:r>
              <a:rPr lang="en-US" altLang="zh-CN" sz="2400" b="1" dirty="0" err="1">
                <a:solidFill>
                  <a:srgbClr val="000000"/>
                </a:solidFill>
                <a:latin typeface="黑体" panose="02010600030101010101" charset="-122"/>
                <a:ea typeface="黑体" panose="02010600030101010101" charset="-122"/>
              </a:rPr>
              <a:t>[jì sì</a:t>
            </a:r>
            <a:r>
              <a:rPr lang="en-US" altLang="zh-CN" sz="2400" b="1" dirty="0">
                <a:solidFill>
                  <a:srgbClr val="000000"/>
                </a:solidFill>
                <a:latin typeface="黑体" panose="02010600030101010101" charset="-122"/>
                <a:ea typeface="黑体" panose="02010600030101010101" charset="-122"/>
              </a:rPr>
              <a:t>]</a:t>
            </a:r>
            <a:r>
              <a:rPr lang="zh-CN" altLang="en-US" sz="2400" b="1" dirty="0">
                <a:solidFill>
                  <a:srgbClr val="000000"/>
                </a:solidFill>
                <a:latin typeface="黑体" panose="02010600030101010101" charset="-122"/>
                <a:ea typeface="黑体" panose="02010600030101010101" charset="-122"/>
              </a:rPr>
              <a:t>宗</a:t>
            </a:r>
            <a:r>
              <a:rPr lang="zh-CN" altLang="en-US" sz="2400" b="1" dirty="0" err="1">
                <a:solidFill>
                  <a:srgbClr val="000000"/>
                </a:solidFill>
                <a:latin typeface="黑体" panose="02010600030101010101" charset="-122"/>
                <a:ea typeface="黑体" panose="02010600030101010101" charset="-122"/>
              </a:rPr>
              <a:t>庙的</a:t>
            </a:r>
            <a:r>
              <a:rPr lang="en-US" altLang="en-US" sz="2400" b="1" dirty="0" err="1">
                <a:solidFill>
                  <a:srgbClr val="000000"/>
                </a:solidFill>
                <a:latin typeface="黑体" panose="02010600030101010101" charset="-122"/>
                <a:ea typeface="黑体" panose="02010600030101010101" charset="-122"/>
              </a:rPr>
              <a:t>舞曲歌辞</a:t>
            </a:r>
            <a:r>
              <a:rPr lang="zh-CN" altLang="en-US" sz="2400" b="1" dirty="0" err="1">
                <a:solidFill>
                  <a:srgbClr val="000000"/>
                </a:solidFill>
                <a:latin typeface="黑体" panose="02010600030101010101" charset="-122"/>
                <a:ea typeface="黑体" panose="02010600030101010101" charset="-122"/>
              </a:rPr>
              <a:t>。</a:t>
            </a:r>
            <a:r>
              <a:rPr lang="en-US" altLang="zh-CN" sz="2400" b="1" dirty="0" err="1">
                <a:solidFill>
                  <a:srgbClr val="000000"/>
                </a:solidFill>
                <a:latin typeface="黑体" panose="02010600030101010101" charset="-122"/>
                <a:ea typeface="黑体" panose="02010600030101010101" charset="-122"/>
              </a:rPr>
              <a:t>《</a:t>
            </a:r>
            <a:r>
              <a:rPr lang="zh-CN" altLang="en-US" sz="2400" b="1" dirty="0" err="1">
                <a:solidFill>
                  <a:srgbClr val="000000"/>
                </a:solidFill>
                <a:latin typeface="黑体" panose="02010600030101010101" charset="-122"/>
                <a:ea typeface="黑体" panose="02010600030101010101" charset="-122"/>
              </a:rPr>
              <a:t>诗经</a:t>
            </a:r>
            <a:r>
              <a:rPr lang="en-US" altLang="zh-CN" sz="2400" b="1" dirty="0" err="1">
                <a:solidFill>
                  <a:srgbClr val="000000"/>
                </a:solidFill>
                <a:latin typeface="黑体" panose="02010600030101010101" charset="-122"/>
                <a:ea typeface="黑体" panose="02010600030101010101" charset="-122"/>
              </a:rPr>
              <a:t>》</a:t>
            </a:r>
            <a:r>
              <a:rPr lang="zh-CN" altLang="en-US" sz="2400" b="1" dirty="0" err="1">
                <a:solidFill>
                  <a:srgbClr val="000000"/>
                </a:solidFill>
                <a:latin typeface="黑体" panose="02010600030101010101" charset="-122"/>
                <a:ea typeface="黑体" panose="02010600030101010101" charset="-122"/>
              </a:rPr>
              <a:t>的主要表现手法是</a:t>
            </a:r>
            <a:r>
              <a:rPr lang="zh-CN" altLang="en-US" sz="2400" b="1">
                <a:solidFill>
                  <a:srgbClr val="000000"/>
                </a:solidFill>
                <a:latin typeface="黑体" panose="02010600030101010101" charset="-122"/>
                <a:ea typeface="黑体" panose="02010600030101010101" charset="-122"/>
              </a:rPr>
              <a:t> </a:t>
            </a:r>
            <a:r>
              <a:rPr lang="zh-CN" altLang="en-US" sz="2400" b="1" u="sng" dirty="0" err="1">
                <a:solidFill>
                  <a:srgbClr val="0000FF"/>
                </a:solidFill>
                <a:latin typeface="黑体" panose="02010600030101010101" charset="-122"/>
                <a:ea typeface="黑体" panose="02010600030101010101" charset="-122"/>
              </a:rPr>
              <a:t>赋、比、兴</a:t>
            </a:r>
            <a:r>
              <a:rPr lang="zh-CN" altLang="en-US" sz="2400" b="1" dirty="0" err="1">
                <a:solidFill>
                  <a:srgbClr val="000000"/>
                </a:solidFill>
                <a:latin typeface="黑体" panose="02010600030101010101" charset="-122"/>
                <a:ea typeface="黑体" panose="02010600030101010101" charset="-122"/>
              </a:rPr>
              <a:t>。其中直陈其事叫</a:t>
            </a:r>
            <a:r>
              <a:rPr lang="zh-CN" altLang="en-US" sz="2400" b="1" dirty="0" err="1">
                <a:solidFill>
                  <a:srgbClr val="FF3300"/>
                </a:solidFill>
                <a:latin typeface="黑体" panose="02010600030101010101" charset="-122"/>
                <a:ea typeface="黑体" panose="02010600030101010101" charset="-122"/>
              </a:rPr>
              <a:t>赋</a:t>
            </a:r>
            <a:r>
              <a:rPr lang="zh-CN" altLang="en-US" sz="2400" b="1" dirty="0" err="1">
                <a:solidFill>
                  <a:srgbClr val="000000"/>
                </a:solidFill>
                <a:latin typeface="黑体" panose="02010600030101010101" charset="-122"/>
                <a:ea typeface="黑体" panose="02010600030101010101" charset="-122"/>
              </a:rPr>
              <a:t>；譬喻叫</a:t>
            </a:r>
            <a:r>
              <a:rPr lang="zh-CN" altLang="en-US" sz="2400" b="1" dirty="0" err="1">
                <a:solidFill>
                  <a:srgbClr val="FF3300"/>
                </a:solidFill>
                <a:latin typeface="黑体" panose="02010600030101010101" charset="-122"/>
                <a:ea typeface="黑体" panose="02010600030101010101" charset="-122"/>
              </a:rPr>
              <a:t>比</a:t>
            </a:r>
            <a:r>
              <a:rPr lang="zh-CN" altLang="en-US" sz="2400" b="1" dirty="0" err="1">
                <a:solidFill>
                  <a:srgbClr val="000000"/>
                </a:solidFill>
                <a:latin typeface="黑体" panose="02010600030101010101" charset="-122"/>
                <a:ea typeface="黑体" panose="02010600030101010101" charset="-122"/>
              </a:rPr>
              <a:t>；先言它物以引起所咏之物叫</a:t>
            </a:r>
            <a:r>
              <a:rPr lang="zh-CN" altLang="en-US" sz="2400" b="1" dirty="0" err="1">
                <a:solidFill>
                  <a:srgbClr val="FF3300"/>
                </a:solidFill>
                <a:latin typeface="黑体" panose="02010600030101010101" charset="-122"/>
                <a:ea typeface="黑体" panose="02010600030101010101" charset="-122"/>
              </a:rPr>
              <a:t>兴</a:t>
            </a:r>
            <a:r>
              <a:rPr lang="zh-CN" altLang="en-US" sz="2400" b="1" dirty="0" err="1">
                <a:solidFill>
                  <a:srgbClr val="000000"/>
                </a:solidFill>
                <a:latin typeface="黑体" panose="02010600030101010101" charset="-122"/>
                <a:ea typeface="黑体" panose="02010600030101010101" charset="-122"/>
              </a:rPr>
              <a:t>。赋、比、兴与风、雅、颂合称“</a:t>
            </a:r>
            <a:r>
              <a:rPr lang="zh-CN" altLang="en-US" sz="2400" b="1" dirty="0" err="1">
                <a:solidFill>
                  <a:srgbClr val="0000FF"/>
                </a:solidFill>
                <a:latin typeface="黑体" panose="02010600030101010101" charset="-122"/>
                <a:ea typeface="黑体" panose="02010600030101010101" charset="-122"/>
              </a:rPr>
              <a:t>六义</a:t>
            </a:r>
            <a:r>
              <a:rPr lang="zh-CN" altLang="en-US" sz="2400" b="1" dirty="0">
                <a:solidFill>
                  <a:srgbClr val="000000"/>
                </a:solidFill>
                <a:latin typeface="黑体" panose="02010600030101010101" charset="-122"/>
                <a:ea typeface="黑体" panose="02010600030101010101" charset="-122"/>
              </a:rPr>
              <a:t>”。</a:t>
            </a:r>
          </a:p>
        </p:txBody>
      </p:sp>
      <p:pic>
        <p:nvPicPr>
          <p:cNvPr id="102404" name="图片 102403" descr="诗经"/>
          <p:cNvPicPr>
            <a:picLocks noChangeAspect="1"/>
          </p:cNvPicPr>
          <p:nvPr/>
        </p:nvPicPr>
        <p:blipFill>
          <a:blip r:embed="rId2"/>
          <a:stretch>
            <a:fillRect/>
          </a:stretch>
        </p:blipFill>
        <p:spPr>
          <a:xfrm>
            <a:off x="0" y="0"/>
            <a:ext cx="1473200" cy="2303463"/>
          </a:xfrm>
          <a:prstGeom prst="rect">
            <a:avLst/>
          </a:prstGeom>
          <a:noFill/>
          <a:ln w="9525">
            <a:noFill/>
          </a:ln>
        </p:spPr>
      </p:pic>
      <p:sp>
        <p:nvSpPr>
          <p:cNvPr id="5" name="矩形 4"/>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文本占位符 19457"/>
          <p:cNvSpPr>
            <a:spLocks noGrp="1"/>
          </p:cNvSpPr>
          <p:nvPr>
            <p:ph type="body" sz="half" idx="1"/>
          </p:nvPr>
        </p:nvSpPr>
        <p:spPr>
          <a:xfrm>
            <a:off x="-153670" y="815340"/>
            <a:ext cx="8947150" cy="3756660"/>
          </a:xfrm>
        </p:spPr>
        <p:txBody>
          <a:bodyPr/>
          <a:lstStyle/>
          <a:p>
            <a:pPr>
              <a:buNone/>
            </a:pPr>
            <a:r>
              <a:rPr lang="zh-CN" altLang="en-US" sz="2800" kern="1200" dirty="0">
                <a:solidFill>
                  <a:srgbClr val="FF6600"/>
                </a:solidFill>
              </a:rPr>
              <a:t>    </a:t>
            </a:r>
            <a:r>
              <a:rPr lang="zh-CN" altLang="en-US" b="1" kern="1200" dirty="0">
                <a:solidFill>
                  <a:schemeClr val="tx1"/>
                </a:solidFill>
                <a:sym typeface="Arial" panose="020B0604020202020204" pitchFamily="34" charset="0"/>
              </a:rPr>
              <a:t>一、托物起兴：</a:t>
            </a:r>
          </a:p>
          <a:p>
            <a:pPr>
              <a:buNone/>
            </a:pPr>
            <a:r>
              <a:rPr lang="zh-CN" altLang="en-US" b="1" kern="1200" dirty="0">
                <a:solidFill>
                  <a:schemeClr val="tx1"/>
                </a:solidFill>
                <a:sym typeface="Arial" panose="020B0604020202020204" pitchFamily="34" charset="0"/>
              </a:rPr>
              <a:t>          “兴”，对于诗歌中渲染气氛、创造意境起着极大的作用。开头</a:t>
            </a:r>
            <a:r>
              <a:rPr lang="zh-CN" altLang="en-US" b="1" u="sng" kern="1200" dirty="0">
                <a:solidFill>
                  <a:schemeClr val="tx1"/>
                </a:solidFill>
              </a:rPr>
              <a:t>以雎鸠和鸣的情景起兴</a:t>
            </a:r>
            <a:r>
              <a:rPr lang="zh-CN" altLang="en-US" b="1" kern="1200" dirty="0">
                <a:solidFill>
                  <a:schemeClr val="tx1"/>
                </a:solidFill>
                <a:sym typeface="Arial" panose="020B0604020202020204" pitchFamily="34" charset="0"/>
              </a:rPr>
              <a:t>，是为了渲染一种情意绵绵、痴心相恋的情调</a:t>
            </a:r>
            <a:r>
              <a:rPr lang="en-US" altLang="zh-CN" b="1" kern="1200" dirty="0">
                <a:solidFill>
                  <a:schemeClr val="tx1"/>
                </a:solidFill>
                <a:sym typeface="Arial" panose="020B0604020202020204" pitchFamily="34" charset="0"/>
              </a:rPr>
              <a:t>.</a:t>
            </a:r>
            <a:r>
              <a:rPr lang="zh-CN" altLang="en-US" b="1" kern="1200" dirty="0">
                <a:solidFill>
                  <a:schemeClr val="tx1"/>
                </a:solidFill>
              </a:rPr>
              <a:t> </a:t>
            </a:r>
            <a:r>
              <a:rPr lang="zh-CN" altLang="en-US" b="1" u="sng" kern="1200" dirty="0">
                <a:solidFill>
                  <a:schemeClr val="tx1"/>
                </a:solidFill>
              </a:rPr>
              <a:t>后文又多次以所爱的人劳动时的优美身姿起兴</a:t>
            </a:r>
            <a:r>
              <a:rPr lang="zh-CN" altLang="en-US" b="1" kern="1200" dirty="0">
                <a:solidFill>
                  <a:schemeClr val="tx1"/>
                </a:solidFill>
              </a:rPr>
              <a:t>。</a:t>
            </a:r>
          </a:p>
        </p:txBody>
      </p:sp>
      <p:sp>
        <p:nvSpPr>
          <p:cNvPr id="19459" name="文本框 19458"/>
          <p:cNvSpPr txBox="1"/>
          <p:nvPr/>
        </p:nvSpPr>
        <p:spPr>
          <a:xfrm>
            <a:off x="1816100" y="174625"/>
            <a:ext cx="3792220" cy="640080"/>
          </a:xfrm>
          <a:prstGeom prst="rect">
            <a:avLst/>
          </a:prstGeom>
          <a:noFill/>
          <a:ln w="9525">
            <a:noFill/>
          </a:ln>
        </p:spPr>
        <p:txBody>
          <a:bodyPr wrap="square" anchor="t">
            <a:spAutoFit/>
          </a:bodyPr>
          <a:lstStyle/>
          <a:p>
            <a:pPr lvl="0"/>
            <a:r>
              <a:rPr lang="en-US" altLang="zh-CN" sz="3600" b="1">
                <a:latin typeface="宋体" panose="02010600030101010101" pitchFamily="2" charset="-122"/>
                <a:ea typeface="宋体" panose="02010600030101010101" pitchFamily="2" charset="-122"/>
              </a:rPr>
              <a:t>   </a:t>
            </a:r>
            <a:r>
              <a:rPr lang="zh-CN" altLang="en-US" sz="3600" b="1">
                <a:latin typeface="宋体" panose="02010600030101010101" pitchFamily="2" charset="-122"/>
                <a:ea typeface="宋体" panose="02010600030101010101" pitchFamily="2" charset="-122"/>
              </a:rPr>
              <a:t>探究特色</a:t>
            </a:r>
          </a:p>
        </p:txBody>
      </p:sp>
      <p:sp>
        <p:nvSpPr>
          <p:cNvPr id="19460" name="文本框 19459"/>
          <p:cNvSpPr txBox="1"/>
          <p:nvPr/>
        </p:nvSpPr>
        <p:spPr>
          <a:xfrm>
            <a:off x="173355" y="4740275"/>
            <a:ext cx="8620125" cy="1554480"/>
          </a:xfrm>
          <a:prstGeom prst="rect">
            <a:avLst/>
          </a:prstGeom>
          <a:noFill/>
          <a:ln w="9525">
            <a:noFill/>
          </a:ln>
        </p:spPr>
        <p:txBody>
          <a:bodyPr wrap="square" anchor="t">
            <a:spAutoFit/>
          </a:bodyPr>
          <a:lstStyle/>
          <a:p>
            <a:pPr lvl="0"/>
            <a:r>
              <a:rPr lang="zh-CN" altLang="en-US" sz="3200" b="1">
                <a:solidFill>
                  <a:schemeClr val="tx1"/>
                </a:solidFill>
                <a:latin typeface="宋体" panose="02010600030101010101" pitchFamily="2" charset="-122"/>
                <a:ea typeface="宋体" panose="02010600030101010101" pitchFamily="2" charset="-122"/>
              </a:rPr>
              <a:t>三、均为四言，题目取自首句，采用一些双声、叠韵字。</a:t>
            </a:r>
          </a:p>
          <a:p>
            <a:pPr lvl="0"/>
            <a:endParaRPr lang="zh-CN" altLang="en-US" sz="3200" b="1">
              <a:solidFill>
                <a:schemeClr val="tx1"/>
              </a:solidFill>
              <a:latin typeface="宋体" panose="02010600030101010101" pitchFamily="2" charset="-122"/>
              <a:ea typeface="宋体" panose="02010600030101010101" pitchFamily="2" charset="-122"/>
            </a:endParaRPr>
          </a:p>
        </p:txBody>
      </p:sp>
      <p:sp>
        <p:nvSpPr>
          <p:cNvPr id="19461" name="文本框 19460"/>
          <p:cNvSpPr txBox="1"/>
          <p:nvPr/>
        </p:nvSpPr>
        <p:spPr>
          <a:xfrm>
            <a:off x="260350" y="3521075"/>
            <a:ext cx="8653780" cy="1066800"/>
          </a:xfrm>
          <a:prstGeom prst="rect">
            <a:avLst/>
          </a:prstGeom>
          <a:noFill/>
          <a:ln w="9525">
            <a:noFill/>
          </a:ln>
        </p:spPr>
        <p:txBody>
          <a:bodyPr wrap="square" anchor="t">
            <a:spAutoFit/>
          </a:bodyPr>
          <a:lstStyle/>
          <a:p>
            <a:pPr lvl="0"/>
            <a:r>
              <a:rPr lang="zh-CN" altLang="en-US" sz="3200" b="1">
                <a:solidFill>
                  <a:schemeClr val="tx1"/>
                </a:solidFill>
                <a:latin typeface="宋体" panose="02010600030101010101" pitchFamily="2" charset="-122"/>
                <a:ea typeface="宋体" panose="02010600030101010101" pitchFamily="2" charset="-122"/>
              </a:rPr>
              <a:t>二、重章叠句：</a:t>
            </a:r>
          </a:p>
          <a:p>
            <a:pPr lvl="0"/>
            <a:r>
              <a:rPr lang="zh-CN" altLang="en-US" sz="3200" b="1">
                <a:solidFill>
                  <a:schemeClr val="tx1"/>
                </a:solidFill>
                <a:latin typeface="宋体" panose="02010600030101010101" pitchFamily="2" charset="-122"/>
                <a:ea typeface="宋体" panose="02010600030101010101" pitchFamily="2" charset="-122"/>
              </a:rPr>
              <a:t>   强化感情，深化意境，增强节奏感、音乐美。</a:t>
            </a:r>
          </a:p>
        </p:txBody>
      </p:sp>
      <p:sp>
        <p:nvSpPr>
          <p:cNvPr id="6" name="矩形 5"/>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 calcmode="lin" valueType="num">
                                      <p:cBhvr additive="base">
                                        <p:cTn id="7" dur="500" fill="hold"/>
                                        <p:tgtEl>
                                          <p:spTgt spid="19458"/>
                                        </p:tgtEl>
                                        <p:attrNameLst>
                                          <p:attrName>ppt_x</p:attrName>
                                        </p:attrNameLst>
                                      </p:cBhvr>
                                      <p:tavLst>
                                        <p:tav tm="0">
                                          <p:val>
                                            <p:strVal val="#ppt_x"/>
                                          </p:val>
                                        </p:tav>
                                        <p:tav tm="100000">
                                          <p:val>
                                            <p:strVal val="#ppt_x"/>
                                          </p:val>
                                        </p:tav>
                                      </p:tavLst>
                                    </p:anim>
                                    <p:anim calcmode="lin" valueType="num">
                                      <p:cBhvr additive="base">
                                        <p:cTn id="8" dur="500" fill="hold"/>
                                        <p:tgtEl>
                                          <p:spTgt spid="1945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1946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9460"/>
                                        </p:tgtEl>
                                        <p:attrNameLst>
                                          <p:attrName>style.visibility</p:attrName>
                                        </p:attrNameLst>
                                      </p:cBhvr>
                                      <p:to>
                                        <p:strVal val="visible"/>
                                      </p:to>
                                    </p:set>
                                    <p:animEffect transition="in" filter="box(in)">
                                      <p:cBhvr>
                                        <p:cTn id="17" dur="500"/>
                                        <p:tgtEl>
                                          <p:spTgt spid="19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60" grpId="0"/>
      <p:bldP spid="1946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文本框 13314"/>
          <p:cNvSpPr txBox="1"/>
          <p:nvPr/>
        </p:nvSpPr>
        <p:spPr>
          <a:xfrm>
            <a:off x="142240" y="1644015"/>
            <a:ext cx="8610600" cy="3992880"/>
          </a:xfrm>
          <a:prstGeom prst="rect">
            <a:avLst/>
          </a:prstGeom>
          <a:noFill/>
          <a:ln w="9525">
            <a:noFill/>
          </a:ln>
        </p:spPr>
        <p:txBody>
          <a:bodyPr wrap="square">
            <a:spAutoFit/>
          </a:bodyPr>
          <a:lstStyle/>
          <a:p>
            <a:pPr lvl="0"/>
            <a:r>
              <a:rPr lang="zh-CN" altLang="x-none" sz="3200" b="1" dirty="0">
                <a:latin typeface="楷体_GB2312" panose="02010609030101010101" charset="-122"/>
                <a:ea typeface="楷体_GB2312" panose="02010609030101010101" charset="-122"/>
              </a:rPr>
              <a:t>这是一首爱情恋歌</a:t>
            </a:r>
            <a:r>
              <a:rPr lang="zh-CN" altLang="en-US" sz="3200" b="1" dirty="0">
                <a:latin typeface="楷体_GB2312" panose="02010609030101010101" charset="-122"/>
                <a:ea typeface="楷体_GB2312" panose="02010609030101010101" charset="-122"/>
              </a:rPr>
              <a:t>。</a:t>
            </a:r>
            <a:r>
              <a:rPr lang="zh-CN" altLang="x-none" sz="3200" b="1" dirty="0">
                <a:latin typeface="楷体_GB2312" panose="02010609030101010101" charset="-122"/>
                <a:ea typeface="楷体_GB2312" panose="02010609030101010101" charset="-122"/>
              </a:rPr>
              <a:t>描写一位痴情小伙子对心上人朝思暮想的执着追求。雎鸠的阵阵鸣叫诱动了小伙子的痴情，使他独自陶醉在对姑娘的一往深情之中。种种复杂的情感油然而生，渴望与失望交错，幸福与煎熬并存。一位纯情少年热恋中的心态在这里表露得淋漓尽致。全诗充满着健康向上的精神，歌颂了</a:t>
            </a:r>
            <a:r>
              <a:rPr lang="en-US" altLang="zh-CN" sz="3200" b="1" dirty="0">
                <a:latin typeface="楷体_GB2312" panose="02010609030101010101" charset="-122"/>
                <a:ea typeface="楷体_GB2312" panose="02010609030101010101" charset="-122"/>
              </a:rPr>
              <a:t>“</a:t>
            </a:r>
            <a:r>
              <a:rPr lang="zh-CN" altLang="en-US" sz="3200" b="1" dirty="0">
                <a:latin typeface="楷体_GB2312" panose="02010609030101010101" charset="-122"/>
                <a:ea typeface="楷体_GB2312" panose="02010609030101010101" charset="-122"/>
              </a:rPr>
              <a:t>乐而不淫</a:t>
            </a:r>
            <a:r>
              <a:rPr lang="en-US" altLang="zh-CN" sz="3200" b="1" dirty="0">
                <a:latin typeface="楷体_GB2312" panose="02010609030101010101" charset="-122"/>
                <a:ea typeface="楷体_GB2312" panose="02010609030101010101" charset="-122"/>
              </a:rPr>
              <a:t>”</a:t>
            </a:r>
            <a:r>
              <a:rPr lang="zh-CN" altLang="en-US" sz="3200" b="1" dirty="0">
                <a:latin typeface="楷体_GB2312" panose="02010609030101010101" charset="-122"/>
                <a:ea typeface="楷体_GB2312" panose="02010609030101010101" charset="-122"/>
              </a:rPr>
              <a:t>的纯真爱情。</a:t>
            </a:r>
          </a:p>
        </p:txBody>
      </p:sp>
      <p:sp>
        <p:nvSpPr>
          <p:cNvPr id="2" name="文本框 1"/>
          <p:cNvSpPr txBox="1"/>
          <p:nvPr/>
        </p:nvSpPr>
        <p:spPr>
          <a:xfrm>
            <a:off x="2145030" y="400050"/>
            <a:ext cx="3147060" cy="701040"/>
          </a:xfrm>
          <a:prstGeom prst="rect">
            <a:avLst/>
          </a:prstGeom>
          <a:noFill/>
        </p:spPr>
        <p:txBody>
          <a:bodyPr wrap="square" rtlCol="0">
            <a:spAutoFit/>
          </a:bodyPr>
          <a:lstStyle/>
          <a:p>
            <a:r>
              <a:rPr lang="zh-CN" altLang="en-US" sz="4000"/>
              <a:t>全诗小结</a:t>
            </a:r>
          </a:p>
        </p:txBody>
      </p:sp>
      <p:sp>
        <p:nvSpPr>
          <p:cNvPr id="4" name="矩形 3"/>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图片 22529" descr="jmjw02">
            <a:hlinkClick r:id="rId2"/>
          </p:cNvPr>
          <p:cNvPicPr>
            <a:picLocks noChangeAspect="1"/>
          </p:cNvPicPr>
          <p:nvPr/>
        </p:nvPicPr>
        <p:blipFill>
          <a:blip r:embed="rId3"/>
          <a:stretch>
            <a:fillRect/>
          </a:stretch>
        </p:blipFill>
        <p:spPr>
          <a:xfrm>
            <a:off x="684213" y="692150"/>
            <a:ext cx="4537075" cy="5616575"/>
          </a:xfrm>
          <a:prstGeom prst="rect">
            <a:avLst/>
          </a:prstGeom>
          <a:noFill/>
          <a:ln w="9525">
            <a:noFill/>
          </a:ln>
        </p:spPr>
      </p:pic>
      <p:sp>
        <p:nvSpPr>
          <p:cNvPr id="22531" name="文本框 22530"/>
          <p:cNvSpPr txBox="1"/>
          <p:nvPr/>
        </p:nvSpPr>
        <p:spPr>
          <a:xfrm>
            <a:off x="6443663" y="1628775"/>
            <a:ext cx="1403350" cy="4608513"/>
          </a:xfrm>
          <a:prstGeom prst="rect">
            <a:avLst/>
          </a:prstGeom>
          <a:noFill/>
          <a:ln w="9525">
            <a:noFill/>
          </a:ln>
        </p:spPr>
        <p:txBody>
          <a:bodyPr vert="eaVert">
            <a:spAutoFit/>
          </a:bodyPr>
          <a:lstStyle/>
          <a:p>
            <a:pPr lvl="0"/>
            <a:r>
              <a:rPr lang="zh-CN" altLang="en-US" sz="8000" b="1">
                <a:latin typeface="Arial" panose="020B0604020202020204" pitchFamily="34" charset="0"/>
                <a:ea typeface="隶书" panose="02010509060101010101" pitchFamily="1" charset="-122"/>
                <a:hlinkClick r:id="rId4"/>
              </a:rPr>
              <a:t>蒹      葭</a:t>
            </a:r>
            <a:endParaRPr lang="zh-CN" altLang="en-US" sz="8000" b="1">
              <a:latin typeface="Arial" panose="020B0604020202020204" pitchFamily="34" charset="0"/>
              <a:ea typeface="隶书" panose="02010509060101010101" pitchFamily="1" charset="-122"/>
            </a:endParaRPr>
          </a:p>
        </p:txBody>
      </p:sp>
      <p:sp>
        <p:nvSpPr>
          <p:cNvPr id="4" name="矩形 3"/>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文本框 114689"/>
          <p:cNvSpPr txBox="1"/>
          <p:nvPr/>
        </p:nvSpPr>
        <p:spPr>
          <a:xfrm>
            <a:off x="0" y="304800"/>
            <a:ext cx="4113213" cy="5643563"/>
          </a:xfrm>
          <a:prstGeom prst="rect">
            <a:avLst/>
          </a:prstGeom>
          <a:noFill/>
          <a:ln w="9525">
            <a:noFill/>
          </a:ln>
        </p:spPr>
        <p:txBody>
          <a:bodyPr wrap="none" anchor="t">
            <a:spAutoFit/>
          </a:bodyPr>
          <a:lstStyle/>
          <a:p>
            <a:pPr lvl="0"/>
            <a:r>
              <a:rPr lang="zh-CN" altLang="en-US" sz="2800" b="1" dirty="0">
                <a:solidFill>
                  <a:srgbClr val="000000"/>
                </a:solidFill>
                <a:latin typeface="宋体" panose="02010600030101010101" pitchFamily="2" charset="-122"/>
                <a:ea typeface="宋体" panose="02010600030101010101" pitchFamily="2" charset="-122"/>
              </a:rPr>
              <a:t>蒹　葭</a:t>
            </a:r>
          </a:p>
          <a:p>
            <a:pPr lvl="0"/>
            <a:r>
              <a:rPr lang="zh-CN" altLang="en-US" sz="2800" b="1" dirty="0">
                <a:solidFill>
                  <a:srgbClr val="000000"/>
                </a:solidFill>
                <a:latin typeface="宋体" panose="02010600030101010101" pitchFamily="2" charset="-122"/>
                <a:ea typeface="宋体" panose="02010600030101010101" pitchFamily="2" charset="-122"/>
              </a:rPr>
              <a:t>    芦花一片白苍苍，</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清早露水变成霜。</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心上人儿她在哪，</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人儿正在水那方。</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逆着曲水去找她，</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绕来绕去道儿长。</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逆着直水去找她，</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像在四面不着水中央。</a:t>
            </a:r>
          </a:p>
          <a:p>
            <a:pPr lvl="0"/>
            <a:r>
              <a:rPr lang="zh-CN" altLang="en-US" sz="2800" b="1" dirty="0">
                <a:solidFill>
                  <a:srgbClr val="000000"/>
                </a:solidFill>
                <a:latin typeface="宋体" panose="02010600030101010101" pitchFamily="2" charset="-122"/>
                <a:ea typeface="宋体" panose="02010600030101010101" pitchFamily="2" charset="-122"/>
              </a:rPr>
              <a:t>    芦花一片白翻翻，</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露水珠儿不曾干。</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心上人儿她在哪，</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a:t>
            </a:r>
            <a:endParaRPr lang="zh-CN" altLang="en-US" sz="2800" b="1">
              <a:solidFill>
                <a:schemeClr val="tx2"/>
              </a:solidFill>
              <a:latin typeface="宋体" panose="02010600030101010101" pitchFamily="2" charset="-122"/>
              <a:ea typeface="宋体" panose="02010600030101010101" pitchFamily="2" charset="-122"/>
            </a:endParaRPr>
          </a:p>
        </p:txBody>
      </p:sp>
      <p:sp>
        <p:nvSpPr>
          <p:cNvPr id="114691" name="文本框 114690"/>
          <p:cNvSpPr txBox="1"/>
          <p:nvPr/>
        </p:nvSpPr>
        <p:spPr>
          <a:xfrm>
            <a:off x="4191000" y="381000"/>
            <a:ext cx="4470400" cy="6557963"/>
          </a:xfrm>
          <a:prstGeom prst="rect">
            <a:avLst/>
          </a:prstGeom>
          <a:noFill/>
          <a:ln w="9525">
            <a:noFill/>
          </a:ln>
        </p:spPr>
        <p:txBody>
          <a:bodyPr wrap="none" anchor="t">
            <a:spAutoFit/>
          </a:bodyPr>
          <a:lstStyle/>
          <a:p>
            <a:pPr lvl="0"/>
            <a:r>
              <a:rPr lang="en-US" altLang="zh-CN" sz="2800" b="1" dirty="0">
                <a:solidFill>
                  <a:srgbClr val="000000"/>
                </a:solidFill>
                <a:latin typeface="宋体" panose="02010600030101010101" pitchFamily="2" charset="-122"/>
                <a:ea typeface="宋体" panose="02010600030101010101" pitchFamily="2" charset="-122"/>
              </a:rPr>
              <a:t>    </a:t>
            </a:r>
            <a:r>
              <a:rPr lang="zh-CN" altLang="en-US" sz="2800" b="1" dirty="0">
                <a:solidFill>
                  <a:srgbClr val="000000"/>
                </a:solidFill>
                <a:latin typeface="宋体" panose="02010600030101010101" pitchFamily="2" charset="-122"/>
                <a:ea typeface="宋体" panose="02010600030101010101" pitchFamily="2" charset="-122"/>
              </a:rPr>
              <a:t>那人正在隔水滩。</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逆着曲水去找她，</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越走越高道儿难。</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逆着直水去找她，</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像在小小洲上水中间。</a:t>
            </a:r>
          </a:p>
          <a:p>
            <a:pPr lvl="0"/>
            <a:r>
              <a:rPr lang="zh-CN" altLang="en-US" sz="2800" b="1" dirty="0">
                <a:solidFill>
                  <a:srgbClr val="000000"/>
                </a:solidFill>
                <a:latin typeface="宋体" panose="02010600030101010101" pitchFamily="2" charset="-122"/>
                <a:ea typeface="宋体" panose="02010600030101010101" pitchFamily="2" charset="-122"/>
              </a:rPr>
              <a:t>    一片芦花照眼明，</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太阳不出露水新。</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心上人儿她在哪，</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隔河对岸看得清。</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逆着曲水去找她，</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曲曲弯弯道儿拧。</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逆着直水去找她，</a:t>
            </a:r>
            <a:br>
              <a:rPr lang="zh-CN" altLang="en-US" sz="2800" b="1" dirty="0">
                <a:solidFill>
                  <a:srgbClr val="000000"/>
                </a:solidFill>
                <a:latin typeface="宋体" panose="02010600030101010101" pitchFamily="2" charset="-122"/>
                <a:ea typeface="宋体" panose="02010600030101010101" pitchFamily="2" charset="-122"/>
              </a:rPr>
            </a:br>
            <a:r>
              <a:rPr lang="zh-CN" altLang="en-US" sz="2800" b="1" dirty="0">
                <a:solidFill>
                  <a:srgbClr val="000000"/>
                </a:solidFill>
                <a:latin typeface="宋体" panose="02010600030101010101" pitchFamily="2" charset="-122"/>
                <a:ea typeface="宋体" panose="02010600030101010101" pitchFamily="2" charset="-122"/>
              </a:rPr>
              <a:t>　好像藏身小岛水中心。</a:t>
            </a:r>
          </a:p>
          <a:p>
            <a:pPr lvl="0"/>
            <a:endParaRPr lang="zh-CN" altLang="en-US" sz="2800" b="1" dirty="0">
              <a:solidFill>
                <a:schemeClr val="tx2"/>
              </a:solidFill>
              <a:latin typeface="宋体" panose="02010600030101010101" pitchFamily="2" charset="-122"/>
              <a:ea typeface="宋体" panose="02010600030101010101" pitchFamily="2" charset="-122"/>
            </a:endParaRPr>
          </a:p>
          <a:p>
            <a:pPr lvl="0"/>
            <a:endParaRPr lang="zh-CN" altLang="en-US" sz="3200" b="1">
              <a:solidFill>
                <a:schemeClr val="tx2"/>
              </a:solidFill>
              <a:latin typeface="宋体" panose="02010600030101010101" pitchFamily="2" charset="-122"/>
              <a:ea typeface="宋体" panose="02010600030101010101" pitchFamily="2" charset="-122"/>
            </a:endParaRPr>
          </a:p>
        </p:txBody>
      </p:sp>
      <p:sp>
        <p:nvSpPr>
          <p:cNvPr id="4" name="矩形 3"/>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矩形 1"/>
          <p:cNvSpPr/>
          <p:nvPr/>
        </p:nvSpPr>
        <p:spPr>
          <a:xfrm>
            <a:off x="323850" y="692150"/>
            <a:ext cx="8191500" cy="5448300"/>
          </a:xfrm>
          <a:prstGeom prst="rect">
            <a:avLst/>
          </a:prstGeom>
          <a:noFill/>
          <a:ln w="9525">
            <a:noFill/>
          </a:ln>
        </p:spPr>
        <p:txBody>
          <a:bodyPr>
            <a:spAutoFit/>
          </a:bodyPr>
          <a:lstStyle/>
          <a:p>
            <a:pPr lvl="0" algn="just" eaLnBrk="1" hangingPunct="1"/>
            <a:r>
              <a:rPr lang="zh-CN" altLang="en-US" sz="4000" dirty="0">
                <a:latin typeface="宋体" panose="02010600030101010101" pitchFamily="2" charset="-122"/>
                <a:ea typeface="宋体" panose="02010600030101010101" pitchFamily="2" charset="-122"/>
              </a:rPr>
              <a:t>蒹葭（诗歌大意）</a:t>
            </a:r>
            <a:endParaRPr lang="zh-CN" altLang="en-US" sz="4000" dirty="0">
              <a:latin typeface="Times New Roman" panose="02020603050405020304" pitchFamily="2" charset="0"/>
              <a:ea typeface="宋体" panose="02010600030101010101" pitchFamily="2" charset="-122"/>
            </a:endParaRPr>
          </a:p>
          <a:p>
            <a:pPr lvl="0" algn="just" eaLnBrk="1" hangingPunct="1"/>
            <a:r>
              <a:rPr lang="zh-CN" altLang="en-US" sz="2800" dirty="0">
                <a:latin typeface="宋体" panose="02010600030101010101" pitchFamily="2" charset="-122"/>
                <a:ea typeface="宋体" panose="02010600030101010101" pitchFamily="2" charset="-122"/>
              </a:rPr>
              <a:t>河畔芦苇密苍苍，夜来清露凝成霜。我想念的那个人，就在河水那一方。逆流而上追寻她，道路崎岖弯又长。顺着河流往下走，仿佛她在水中央。</a:t>
            </a:r>
            <a:endParaRPr lang="zh-CN" altLang="en-US" sz="2800" dirty="0">
              <a:latin typeface="Times New Roman" panose="02020603050405020304" pitchFamily="2" charset="0"/>
              <a:ea typeface="宋体" panose="02010600030101010101" pitchFamily="2" charset="-122"/>
            </a:endParaRPr>
          </a:p>
          <a:p>
            <a:pPr lvl="0" algn="just" eaLnBrk="1" hangingPunct="1"/>
            <a:r>
              <a:rPr lang="zh-CN" altLang="en-US" sz="2800" dirty="0">
                <a:latin typeface="宋体" panose="02010600030101010101" pitchFamily="2" charset="-122"/>
                <a:ea typeface="宋体" panose="02010600030101010101" pitchFamily="2" charset="-122"/>
              </a:rPr>
              <a:t> </a:t>
            </a:r>
            <a:endParaRPr lang="zh-CN" altLang="en-US" sz="2800" dirty="0">
              <a:latin typeface="Times New Roman" panose="02020603050405020304" pitchFamily="2" charset="0"/>
              <a:ea typeface="宋体" panose="02010600030101010101" pitchFamily="2" charset="-122"/>
            </a:endParaRPr>
          </a:p>
          <a:p>
            <a:pPr lvl="0" algn="just" eaLnBrk="1" hangingPunct="1"/>
            <a:r>
              <a:rPr lang="zh-CN" altLang="en-US" sz="2800" dirty="0">
                <a:latin typeface="宋体" panose="02010600030101010101" pitchFamily="2" charset="-122"/>
                <a:ea typeface="宋体" panose="02010600030101010101" pitchFamily="2" charset="-122"/>
              </a:rPr>
              <a:t>芦苇苍苍密又密，露珠未干清滴滴。我想念的那个人，就在河水那一边。沿着河道往上走，道路崎岖升高难向前，顺着河流往下走，仿佛她在水草甸。</a:t>
            </a:r>
            <a:endParaRPr lang="zh-CN" altLang="en-US" sz="2800" dirty="0">
              <a:latin typeface="Times New Roman" panose="02020603050405020304" pitchFamily="2" charset="0"/>
              <a:ea typeface="宋体" panose="02010600030101010101" pitchFamily="2" charset="-122"/>
            </a:endParaRPr>
          </a:p>
          <a:p>
            <a:pPr lvl="0" algn="just" eaLnBrk="1" hangingPunct="1"/>
            <a:r>
              <a:rPr lang="zh-CN" altLang="en-US" sz="2800" dirty="0">
                <a:latin typeface="宋体" panose="02010600030101010101" pitchFamily="2" charset="-122"/>
                <a:ea typeface="宋体" panose="02010600030101010101" pitchFamily="2" charset="-122"/>
              </a:rPr>
              <a:t> </a:t>
            </a:r>
            <a:endParaRPr lang="zh-CN" altLang="en-US" sz="2800" dirty="0">
              <a:latin typeface="Times New Roman" panose="02020603050405020304" pitchFamily="2" charset="0"/>
              <a:ea typeface="宋体" panose="02010600030101010101" pitchFamily="2" charset="-122"/>
            </a:endParaRPr>
          </a:p>
          <a:p>
            <a:pPr lvl="0" algn="just" eaLnBrk="1" hangingPunct="1"/>
            <a:r>
              <a:rPr lang="zh-CN" altLang="en-US" sz="2800" dirty="0">
                <a:latin typeface="宋体" panose="02010600030101010101" pitchFamily="2" charset="-122"/>
                <a:ea typeface="宋体" panose="02010600030101010101" pitchFamily="2" charset="-122"/>
              </a:rPr>
              <a:t>芦苇茂盛千万杆，晶莹露珠还未干。我想念的那个人，就在河水那一岸。沿着河道往上走，道路崎岖迂回弯。顺着河流往下走，仿佛她在河沙滩。</a:t>
            </a:r>
            <a:endParaRPr lang="zh-CN" altLang="en-US" sz="2800" dirty="0">
              <a:latin typeface="Times New Roman" panose="02020603050405020304" pitchFamily="2" charset="0"/>
              <a:ea typeface="宋体" panose="02010600030101010101" pitchFamily="2" charset="-122"/>
            </a:endParaRPr>
          </a:p>
        </p:txBody>
      </p:sp>
      <p:sp>
        <p:nvSpPr>
          <p:cNvPr id="3" name="矩形 2"/>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rot="10800000" flipV="1">
            <a:off x="530225" y="2360295"/>
            <a:ext cx="8265795" cy="2225040"/>
          </a:xfrm>
          <a:prstGeom prst="rect">
            <a:avLst/>
          </a:prstGeom>
          <a:noFill/>
        </p:spPr>
        <p:txBody>
          <a:bodyPr wrap="square" rtlCol="0">
            <a:spAutoFit/>
          </a:bodyPr>
          <a:lstStyle/>
          <a:p>
            <a:pPr lvl="0"/>
            <a:r>
              <a:rPr lang="zh-CN" altLang="en-US" sz="4800" b="1">
                <a:solidFill>
                  <a:srgbClr val="FF0000"/>
                </a:solidFill>
                <a:latin typeface="Arial" panose="020B0604020202020204" pitchFamily="34" charset="0"/>
                <a:ea typeface="华文新魏" panose="02010800040101010101" pitchFamily="2" charset="-122"/>
                <a:sym typeface="+mn-ea"/>
              </a:rPr>
              <a:t>这首诗描写了一个热恋者对中人的急切追求和可望</a:t>
            </a:r>
            <a:r>
              <a:rPr lang="zh-CN" altLang="en-US" sz="4400" b="1">
                <a:solidFill>
                  <a:srgbClr val="FF0000"/>
                </a:solidFill>
                <a:latin typeface="Arial" panose="020B0604020202020204" pitchFamily="34" charset="0"/>
                <a:ea typeface="华文新魏" panose="02010800040101010101" pitchFamily="2" charset="-122"/>
                <a:sym typeface="+mn-ea"/>
              </a:rPr>
              <a:t>而不可即的惆怅失望之情。</a:t>
            </a:r>
          </a:p>
        </p:txBody>
      </p:sp>
      <p:sp>
        <p:nvSpPr>
          <p:cNvPr id="4" name="文本框 3"/>
          <p:cNvSpPr txBox="1"/>
          <p:nvPr/>
        </p:nvSpPr>
        <p:spPr>
          <a:xfrm>
            <a:off x="2352040" y="982345"/>
            <a:ext cx="2734945" cy="822960"/>
          </a:xfrm>
          <a:prstGeom prst="rect">
            <a:avLst/>
          </a:prstGeom>
          <a:noFill/>
        </p:spPr>
        <p:txBody>
          <a:bodyPr wrap="square" rtlCol="0">
            <a:spAutoFit/>
          </a:bodyPr>
          <a:lstStyle/>
          <a:p>
            <a:r>
              <a:rPr lang="zh-CN" altLang="en-US" sz="4800"/>
              <a:t>主要内容</a:t>
            </a:r>
          </a:p>
        </p:txBody>
      </p:sp>
      <p:sp>
        <p:nvSpPr>
          <p:cNvPr id="5" name="矩形 4"/>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矩形 28673"/>
          <p:cNvSpPr/>
          <p:nvPr/>
        </p:nvSpPr>
        <p:spPr>
          <a:xfrm>
            <a:off x="1677035" y="196215"/>
            <a:ext cx="4323715" cy="952500"/>
          </a:xfrm>
          <a:prstGeom prst="rect">
            <a:avLst/>
          </a:prstGeom>
        </p:spPr>
        <p:txBody>
          <a:bodyPr wrap="none" fromWordArt="1">
            <a:prstTxWarp prst="textPlain">
              <a:avLst>
                <a:gd name="adj" fmla="val 50000"/>
              </a:avLst>
            </a:prstTxWarp>
            <a:normAutofit/>
          </a:bodyPr>
          <a:lstStyle/>
          <a:p>
            <a:pPr algn="ctr"/>
            <a:r>
              <a:rPr lang="zh-CN" altLang="en-US" sz="4800" b="1">
                <a:ln w="12700" cap="flat" cmpd="sng">
                  <a:solidFill>
                    <a:schemeClr val="folHlink"/>
                  </a:solidFill>
                  <a:prstDash val="solid"/>
                  <a:headEnd type="none" w="med" len="med"/>
                  <a:tailEnd type="none" w="med" len="med"/>
                </a:ln>
                <a:solidFill>
                  <a:schemeClr val="folHlink"/>
                </a:solidFill>
                <a:effectLst>
                  <a:outerShdw dist="35921" dir="2699999" sy="50000" kx="2115830" algn="bl" rotWithShape="0">
                    <a:srgbClr val="C0C0C0"/>
                  </a:outerShdw>
                </a:effectLst>
                <a:latin typeface="宋体" panose="02010600030101010101" pitchFamily="2" charset="-122"/>
                <a:ea typeface="宋体" panose="02010600030101010101" pitchFamily="2" charset="-122"/>
              </a:rPr>
              <a:t>含蓄美</a:t>
            </a:r>
          </a:p>
        </p:txBody>
      </p:sp>
      <p:sp>
        <p:nvSpPr>
          <p:cNvPr id="28675" name="文本框 28674"/>
          <p:cNvSpPr txBox="1"/>
          <p:nvPr/>
        </p:nvSpPr>
        <p:spPr>
          <a:xfrm>
            <a:off x="296228" y="1335405"/>
            <a:ext cx="8550275" cy="2041525"/>
          </a:xfrm>
          <a:prstGeom prst="rect">
            <a:avLst/>
          </a:prstGeom>
          <a:noFill/>
          <a:ln w="9525">
            <a:noFill/>
          </a:ln>
        </p:spPr>
        <p:txBody>
          <a:bodyPr wrap="none" anchor="t">
            <a:spAutoFit/>
          </a:bodyPr>
          <a:lstStyle/>
          <a:p>
            <a:pPr lvl="0"/>
            <a:r>
              <a:rPr lang="en-US" altLang="zh-CN" sz="3200" b="1">
                <a:solidFill>
                  <a:srgbClr val="FF0000"/>
                </a:solidFill>
                <a:latin typeface="宋体" panose="02010600030101010101" pitchFamily="2" charset="-122"/>
                <a:ea typeface="宋体" panose="02010600030101010101" pitchFamily="2" charset="-122"/>
              </a:rPr>
              <a:t>1</a:t>
            </a:r>
            <a:r>
              <a:rPr lang="zh-CN" altLang="en-US" sz="3200" b="1">
                <a:solidFill>
                  <a:srgbClr val="FF0000"/>
                </a:solidFill>
                <a:latin typeface="宋体" panose="02010600030101010101" pitchFamily="2" charset="-122"/>
                <a:ea typeface="宋体" panose="02010600030101010101" pitchFamily="2" charset="-122"/>
              </a:rPr>
              <a:t>、文字简约：</a:t>
            </a:r>
            <a:r>
              <a:rPr lang="zh-CN" altLang="en-US" sz="3200" b="1">
                <a:solidFill>
                  <a:schemeClr val="tx1"/>
                </a:solidFill>
                <a:latin typeface="宋体" panose="02010600030101010101" pitchFamily="2" charset="-122"/>
                <a:ea typeface="宋体" panose="02010600030101010101" pitchFamily="2" charset="-122"/>
              </a:rPr>
              <a:t>没有直接抒写主人公对心上人的</a:t>
            </a:r>
          </a:p>
          <a:p>
            <a:pPr lvl="0"/>
            <a:r>
              <a:rPr lang="zh-CN" altLang="en-US" sz="3200" b="1">
                <a:solidFill>
                  <a:schemeClr val="tx1"/>
                </a:solidFill>
                <a:latin typeface="宋体" panose="02010600030101010101" pitchFamily="2" charset="-122"/>
                <a:ea typeface="宋体" panose="02010600030101010101" pitchFamily="2" charset="-122"/>
              </a:rPr>
              <a:t>   思念之情，只写他左右求索、寻找恋人的行</a:t>
            </a:r>
          </a:p>
          <a:p>
            <a:pPr lvl="0"/>
            <a:r>
              <a:rPr lang="zh-CN" altLang="en-US" sz="3200" b="1">
                <a:solidFill>
                  <a:schemeClr val="tx1"/>
                </a:solidFill>
                <a:latin typeface="宋体" panose="02010600030101010101" pitchFamily="2" charset="-122"/>
                <a:ea typeface="宋体" panose="02010600030101010101" pitchFamily="2" charset="-122"/>
              </a:rPr>
              <a:t>   动，但那痴心的迷恋、刻骨的相思和失望的</a:t>
            </a:r>
          </a:p>
          <a:p>
            <a:pPr lvl="0"/>
            <a:r>
              <a:rPr lang="zh-CN" altLang="en-US" sz="3200" b="1">
                <a:solidFill>
                  <a:schemeClr val="tx1"/>
                </a:solidFill>
                <a:latin typeface="宋体" panose="02010600030101010101" pitchFamily="2" charset="-122"/>
                <a:ea typeface="宋体" panose="02010600030101010101" pitchFamily="2" charset="-122"/>
              </a:rPr>
              <a:t>   痛苦都含蓄地表现出来。</a:t>
            </a:r>
          </a:p>
        </p:txBody>
      </p:sp>
      <p:sp>
        <p:nvSpPr>
          <p:cNvPr id="28676" name="文本框 28675"/>
          <p:cNvSpPr txBox="1"/>
          <p:nvPr/>
        </p:nvSpPr>
        <p:spPr>
          <a:xfrm>
            <a:off x="121285" y="3376930"/>
            <a:ext cx="8548688" cy="1066800"/>
          </a:xfrm>
          <a:prstGeom prst="rect">
            <a:avLst/>
          </a:prstGeom>
          <a:noFill/>
          <a:ln w="9525">
            <a:noFill/>
          </a:ln>
        </p:spPr>
        <p:txBody>
          <a:bodyPr wrap="none" anchor="t">
            <a:spAutoFit/>
          </a:bodyPr>
          <a:lstStyle/>
          <a:p>
            <a:pPr lvl="0"/>
            <a:r>
              <a:rPr lang="en-US" altLang="zh-CN" sz="3200" b="1">
                <a:solidFill>
                  <a:srgbClr val="FF0000"/>
                </a:solidFill>
                <a:latin typeface="宋体" panose="02010600030101010101" pitchFamily="2" charset="-122"/>
                <a:ea typeface="宋体" panose="02010600030101010101" pitchFamily="2" charset="-122"/>
              </a:rPr>
              <a:t>2</a:t>
            </a:r>
            <a:r>
              <a:rPr lang="zh-CN" altLang="en-US" sz="3200" b="1">
                <a:solidFill>
                  <a:srgbClr val="FF0000"/>
                </a:solidFill>
                <a:latin typeface="宋体" panose="02010600030101010101" pitchFamily="2" charset="-122"/>
                <a:ea typeface="宋体" panose="02010600030101010101" pitchFamily="2" charset="-122"/>
              </a:rPr>
              <a:t>、形象可感：</a:t>
            </a:r>
            <a:r>
              <a:rPr lang="zh-CN" altLang="en-US" sz="3200" b="1">
                <a:solidFill>
                  <a:schemeClr val="tx1"/>
                </a:solidFill>
                <a:latin typeface="宋体" panose="02010600030101010101" pitchFamily="2" charset="-122"/>
                <a:ea typeface="宋体" panose="02010600030101010101" pitchFamily="2" charset="-122"/>
              </a:rPr>
              <a:t>虽未刻画双方形象，但主人公的</a:t>
            </a:r>
          </a:p>
          <a:p>
            <a:pPr lvl="0"/>
            <a:r>
              <a:rPr lang="zh-CN" altLang="en-US" sz="3200" b="1">
                <a:solidFill>
                  <a:schemeClr val="tx1"/>
                </a:solidFill>
                <a:latin typeface="宋体" panose="02010600030101010101" pitchFamily="2" charset="-122"/>
                <a:ea typeface="宋体" panose="02010600030101010101" pitchFamily="2" charset="-122"/>
              </a:rPr>
              <a:t>   执着、“伊人”的高洁我们可以清晰感知</a:t>
            </a:r>
            <a:r>
              <a:rPr lang="zh-CN" altLang="en-US" sz="3200" b="1">
                <a:solidFill>
                  <a:schemeClr val="tx2"/>
                </a:solidFill>
                <a:latin typeface="宋体" panose="02010600030101010101" pitchFamily="2" charset="-122"/>
                <a:ea typeface="宋体" panose="02010600030101010101" pitchFamily="2" charset="-122"/>
              </a:rPr>
              <a:t>。</a:t>
            </a:r>
          </a:p>
        </p:txBody>
      </p:sp>
      <p:sp>
        <p:nvSpPr>
          <p:cNvPr id="28677" name="文本框 28676"/>
          <p:cNvSpPr txBox="1"/>
          <p:nvPr/>
        </p:nvSpPr>
        <p:spPr>
          <a:xfrm>
            <a:off x="121285" y="4443730"/>
            <a:ext cx="8964295" cy="1066800"/>
          </a:xfrm>
          <a:prstGeom prst="rect">
            <a:avLst/>
          </a:prstGeom>
          <a:noFill/>
          <a:ln w="9525">
            <a:noFill/>
          </a:ln>
        </p:spPr>
        <p:txBody>
          <a:bodyPr wrap="square" anchor="t">
            <a:spAutoFit/>
          </a:bodyPr>
          <a:lstStyle/>
          <a:p>
            <a:pPr lvl="0"/>
            <a:r>
              <a:rPr lang="en-US" altLang="zh-CN" sz="3200" b="1">
                <a:solidFill>
                  <a:srgbClr val="FF0000"/>
                </a:solidFill>
                <a:latin typeface="宋体" panose="02010600030101010101" pitchFamily="2" charset="-122"/>
                <a:ea typeface="宋体" panose="02010600030101010101" pitchFamily="2" charset="-122"/>
              </a:rPr>
              <a:t>3</a:t>
            </a:r>
            <a:r>
              <a:rPr lang="zh-CN" altLang="en-US" sz="3200" b="1">
                <a:solidFill>
                  <a:srgbClr val="FF0000"/>
                </a:solidFill>
                <a:latin typeface="宋体" panose="02010600030101010101" pitchFamily="2" charset="-122"/>
                <a:ea typeface="宋体" panose="02010600030101010101" pitchFamily="2" charset="-122"/>
              </a:rPr>
              <a:t>、余音饶梁：</a:t>
            </a:r>
            <a:r>
              <a:rPr lang="zh-CN" altLang="en-US" sz="3200" b="1">
                <a:solidFill>
                  <a:schemeClr val="tx1"/>
                </a:solidFill>
                <a:latin typeface="宋体" panose="02010600030101010101" pitchFamily="2" charset="-122"/>
                <a:ea typeface="宋体" panose="02010600030101010101" pitchFamily="2" charset="-122"/>
              </a:rPr>
              <a:t>只写追求之难，伊人“宛在”，结</a:t>
            </a:r>
          </a:p>
          <a:p>
            <a:pPr lvl="0"/>
            <a:r>
              <a:rPr lang="zh-CN" altLang="en-US" sz="3200" b="1">
                <a:solidFill>
                  <a:schemeClr val="tx1"/>
                </a:solidFill>
                <a:latin typeface="宋体" panose="02010600030101010101" pitchFamily="2" charset="-122"/>
                <a:ea typeface="宋体" panose="02010600030101010101" pitchFamily="2" charset="-122"/>
              </a:rPr>
              <a:t>   果如何，给读者留下想象余地</a:t>
            </a:r>
          </a:p>
        </p:txBody>
      </p:sp>
      <p:sp>
        <p:nvSpPr>
          <p:cNvPr id="6" name="矩形 5"/>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8675"/>
                                        </p:tgtEl>
                                        <p:attrNameLst>
                                          <p:attrName>style.visibility</p:attrName>
                                        </p:attrNameLst>
                                      </p:cBhvr>
                                      <p:to>
                                        <p:strVal val="visible"/>
                                      </p:to>
                                    </p:set>
                                    <p:animEffect transition="in" filter="checkerboard(across)">
                                      <p:cBhvr>
                                        <p:cTn id="7" dur="500"/>
                                        <p:tgtEl>
                                          <p:spTgt spid="2867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8676"/>
                                        </p:tgtEl>
                                        <p:attrNameLst>
                                          <p:attrName>style.visibility</p:attrName>
                                        </p:attrNameLst>
                                      </p:cBhvr>
                                      <p:to>
                                        <p:strVal val="visible"/>
                                      </p:to>
                                    </p:set>
                                    <p:animEffect transition="in" filter="blinds(horizontal)">
                                      <p:cBhvr>
                                        <p:cTn id="12" dur="500"/>
                                        <p:tgtEl>
                                          <p:spTgt spid="2867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8677"/>
                                        </p:tgtEl>
                                        <p:attrNameLst>
                                          <p:attrName>style.visibility</p:attrName>
                                        </p:attrNameLst>
                                      </p:cBhvr>
                                      <p:to>
                                        <p:strVal val="visible"/>
                                      </p:to>
                                    </p:set>
                                    <p:animEffect transition="in" filter="box(in)">
                                      <p:cBhvr>
                                        <p:cTn id="17" dur="500"/>
                                        <p:tgtEl>
                                          <p:spTgt spid="286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p:bldP spid="28676" grpId="0"/>
      <p:bldP spid="2867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文本占位符 29697"/>
          <p:cNvSpPr>
            <a:spLocks noGrp="1"/>
          </p:cNvSpPr>
          <p:nvPr>
            <p:ph type="body" idx="1"/>
          </p:nvPr>
        </p:nvSpPr>
        <p:spPr>
          <a:xfrm>
            <a:off x="0" y="1600200"/>
            <a:ext cx="9144000" cy="4498975"/>
          </a:xfrm>
        </p:spPr>
        <p:txBody>
          <a:bodyPr/>
          <a:lstStyle/>
          <a:p>
            <a:pPr>
              <a:buNone/>
            </a:pPr>
            <a:r>
              <a:rPr lang="en-US" altLang="x-none" b="1" dirty="0">
                <a:solidFill>
                  <a:schemeClr val="tx1"/>
                </a:solidFill>
              </a:rPr>
              <a:t>1</a:t>
            </a:r>
            <a:r>
              <a:rPr lang="zh-CN" altLang="en-US" b="1" dirty="0">
                <a:solidFill>
                  <a:schemeClr val="tx1"/>
                </a:solidFill>
              </a:rPr>
              <a:t>、烟水迷离的景和主人公如醉如痴的情难解难分</a:t>
            </a:r>
          </a:p>
          <a:p>
            <a:pPr>
              <a:buNone/>
            </a:pPr>
            <a:r>
              <a:rPr lang="en-US" altLang="x-none" b="1" dirty="0">
                <a:solidFill>
                  <a:schemeClr val="tx1"/>
                </a:solidFill>
              </a:rPr>
              <a:t>2</a:t>
            </a:r>
            <a:r>
              <a:rPr lang="zh-CN" altLang="en-US" b="1" dirty="0">
                <a:solidFill>
                  <a:schemeClr val="tx1"/>
                </a:solidFill>
              </a:rPr>
              <a:t>、深秋一派萧瑟的景象和主人公惆怅失意的心情     浑然一体。</a:t>
            </a:r>
          </a:p>
          <a:p>
            <a:pPr>
              <a:buNone/>
            </a:pPr>
            <a:r>
              <a:rPr lang="en-US" altLang="x-none" b="1" dirty="0">
                <a:solidFill>
                  <a:schemeClr val="tx1"/>
                </a:solidFill>
              </a:rPr>
              <a:t>3</a:t>
            </a:r>
            <a:r>
              <a:rPr lang="zh-CN" altLang="en-US" b="1" dirty="0">
                <a:solidFill>
                  <a:schemeClr val="tx1"/>
                </a:solidFill>
              </a:rPr>
              <a:t>、主人公的执着追求和伊人宛在、觅之无踪的境界相互映衬。</a:t>
            </a:r>
          </a:p>
          <a:p>
            <a:pPr>
              <a:buNone/>
            </a:pPr>
            <a:r>
              <a:rPr lang="en-US" altLang="x-none" b="1" dirty="0">
                <a:solidFill>
                  <a:schemeClr val="tx1"/>
                </a:solidFill>
              </a:rPr>
              <a:t>4</a:t>
            </a:r>
            <a:r>
              <a:rPr lang="zh-CN" altLang="en-US" b="1" dirty="0">
                <a:solidFill>
                  <a:schemeClr val="tx1"/>
                </a:solidFill>
              </a:rPr>
              <a:t>、“伊人”高洁而有魅力的气质被蒹葭露白、秋水澄明的景致烘托出来。</a:t>
            </a:r>
          </a:p>
        </p:txBody>
      </p:sp>
      <p:sp>
        <p:nvSpPr>
          <p:cNvPr id="29699" name="矩形 29698"/>
          <p:cNvSpPr>
            <a:spLocks noTextEdit="1"/>
          </p:cNvSpPr>
          <p:nvPr/>
        </p:nvSpPr>
        <p:spPr>
          <a:xfrm>
            <a:off x="2516188" y="503238"/>
            <a:ext cx="4111625" cy="914400"/>
          </a:xfrm>
          <a:prstGeom prst="rect">
            <a:avLst/>
          </a:prstGeom>
        </p:spPr>
        <p:txBody>
          <a:bodyPr wrap="none" fromWordArt="1">
            <a:prstTxWarp prst="textPlain">
              <a:avLst>
                <a:gd name="adj" fmla="val 50000"/>
              </a:avLst>
            </a:prstTxWarp>
            <a:normAutofit/>
          </a:bodyPr>
          <a:lstStyle>
            <a:lvl1pPr marL="0" lvl="0" indent="0" algn="ctr" defTabSz="914400" eaLnBrk="1" fontAlgn="base" latinLnBrk="0" hangingPunct="1">
              <a:lnSpc>
                <a:spcPct val="100000"/>
              </a:lnSpc>
              <a:spcBef>
                <a:spcPct val="0"/>
              </a:spcBef>
              <a:spcAft>
                <a:spcPct val="0"/>
              </a:spcAft>
              <a:buClr>
                <a:srgbClr val="000000"/>
              </a:buClr>
              <a:buNone/>
              <a:defRPr sz="4400" b="0" i="0" u="none" kern="1200" baseline="0">
                <a:solidFill>
                  <a:schemeClr val="tx2"/>
                </a:solidFill>
                <a:latin typeface="Arial" panose="020B0604020202020204" pitchFamily="34" charset="0"/>
                <a:ea typeface="宋体" panose="02010600030101010101" pitchFamily="2" charset="-122"/>
              </a:defRPr>
            </a:lvl1pPr>
          </a:lstStyle>
          <a:p>
            <a:pPr lvl="0" algn="ctr"/>
            <a:r>
              <a:rPr lang="zh-CN" altLang="en-US" sz="3600" b="1" dirty="0">
                <a:ln w="9525" cap="flat" cmpd="sng">
                  <a:solidFill>
                    <a:srgbClr val="339966"/>
                  </a:solidFill>
                  <a:prstDash val="solid"/>
                  <a:headEnd type="none" w="med" len="med"/>
                  <a:tailEnd type="none" w="med" len="med"/>
                </a:ln>
                <a:solidFill>
                  <a:srgbClr val="CC6600">
                    <a:alpha val="100000"/>
                  </a:srgbClr>
                </a:solidFill>
                <a:effectLst>
                  <a:outerShdw dist="563972" dir="14049740" sx="125000" sy="125000" algn="tl" rotWithShape="0">
                    <a:srgbClr val="C7DFD3"/>
                  </a:outerShdw>
                </a:effectLst>
                <a:latin typeface="隶书" panose="02010509060101010101" pitchFamily="1" charset="-122"/>
                <a:ea typeface="隶书" panose="02010509060101010101" pitchFamily="1" charset="-122"/>
              </a:rPr>
              <a:t>意境美</a:t>
            </a:r>
          </a:p>
        </p:txBody>
      </p:sp>
      <p:sp>
        <p:nvSpPr>
          <p:cNvPr id="4" name="矩形 3"/>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9698">
                                            <p:txEl>
                                              <p:pRg st="0" end="0"/>
                                            </p:txEl>
                                          </p:spTgt>
                                        </p:tgtEl>
                                        <p:attrNameLst>
                                          <p:attrName>style.visibility</p:attrName>
                                        </p:attrNameLst>
                                      </p:cBhvr>
                                      <p:to>
                                        <p:strVal val="visible"/>
                                      </p:to>
                                    </p:set>
                                    <p:animEffect transition="in" filter="checkerboard(across)">
                                      <p:cBhvr>
                                        <p:cTn id="7" dur="500"/>
                                        <p:tgtEl>
                                          <p:spTgt spid="2969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9698">
                                            <p:txEl>
                                              <p:pRg st="1" end="1"/>
                                            </p:txEl>
                                          </p:spTgt>
                                        </p:tgtEl>
                                        <p:attrNameLst>
                                          <p:attrName>style.visibility</p:attrName>
                                        </p:attrNameLst>
                                      </p:cBhvr>
                                      <p:to>
                                        <p:strVal val="visible"/>
                                      </p:to>
                                    </p:set>
                                    <p:animEffect transition="in" filter="checkerboard(across)">
                                      <p:cBhvr>
                                        <p:cTn id="12" dur="500"/>
                                        <p:tgtEl>
                                          <p:spTgt spid="2969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9698">
                                            <p:txEl>
                                              <p:pRg st="2" end="2"/>
                                            </p:txEl>
                                          </p:spTgt>
                                        </p:tgtEl>
                                        <p:attrNameLst>
                                          <p:attrName>style.visibility</p:attrName>
                                        </p:attrNameLst>
                                      </p:cBhvr>
                                      <p:to>
                                        <p:strVal val="visible"/>
                                      </p:to>
                                    </p:set>
                                    <p:animEffect transition="in" filter="checkerboard(across)">
                                      <p:cBhvr>
                                        <p:cTn id="17" dur="500"/>
                                        <p:tgtEl>
                                          <p:spTgt spid="2969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9698">
                                            <p:txEl>
                                              <p:pRg st="3" end="3"/>
                                            </p:txEl>
                                          </p:spTgt>
                                        </p:tgtEl>
                                        <p:attrNameLst>
                                          <p:attrName>style.visibility</p:attrName>
                                        </p:attrNameLst>
                                      </p:cBhvr>
                                      <p:to>
                                        <p:strVal val="visible"/>
                                      </p:to>
                                    </p:set>
                                    <p:animEffect transition="in" filter="checkerboard(across)">
                                      <p:cBhvr>
                                        <p:cTn id="22" dur="500"/>
                                        <p:tgtEl>
                                          <p:spTgt spid="2969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文本占位符 31745"/>
          <p:cNvSpPr>
            <a:spLocks noGrp="1"/>
          </p:cNvSpPr>
          <p:nvPr>
            <p:ph type="body" idx="1"/>
          </p:nvPr>
        </p:nvSpPr>
        <p:spPr>
          <a:xfrm>
            <a:off x="149225" y="2371725"/>
            <a:ext cx="8747125" cy="4498975"/>
          </a:xfrm>
        </p:spPr>
        <p:txBody>
          <a:bodyPr/>
          <a:lstStyle/>
          <a:p>
            <a:pPr>
              <a:buNone/>
            </a:pPr>
            <a:r>
              <a:rPr lang="zh-CN" altLang="en-US" b="1" dirty="0">
                <a:solidFill>
                  <a:schemeClr val="tx2"/>
                </a:solidFill>
              </a:rPr>
              <a:t>          </a:t>
            </a:r>
            <a:r>
              <a:rPr lang="zh-CN" altLang="en-US" b="1" dirty="0">
                <a:solidFill>
                  <a:schemeClr val="tx1"/>
                </a:solidFill>
              </a:rPr>
              <a:t>作品没有直叙心情，而采用曲笔作写意式的远距离的勾勒。距离产生美感。主人公和伊人的身份、面目、空间位置都是模糊的，给人以雾里看花、若隐若现、朦胧飘渺之感。</a:t>
            </a:r>
          </a:p>
        </p:txBody>
      </p:sp>
      <p:sp>
        <p:nvSpPr>
          <p:cNvPr id="31747" name="矩形 31746"/>
          <p:cNvSpPr/>
          <p:nvPr/>
        </p:nvSpPr>
        <p:spPr>
          <a:xfrm>
            <a:off x="2895600" y="609600"/>
            <a:ext cx="3048000" cy="1066800"/>
          </a:xfrm>
          <a:prstGeom prst="rect">
            <a:avLst/>
          </a:prstGeom>
        </p:spPr>
        <p:txBody>
          <a:bodyPr wrap="none" fromWordArt="1">
            <a:prstTxWarp prst="textWave1">
              <a:avLst>
                <a:gd name="adj1" fmla="val 13005"/>
                <a:gd name="adj2" fmla="val 0"/>
              </a:avLst>
            </a:prstTxWarp>
            <a:normAutofit/>
          </a:bodyPr>
          <a:lstStyle/>
          <a:p>
            <a:pPr algn="ctr"/>
            <a:r>
              <a:rPr lang="zh-CN" altLang="en-US" sz="3600">
                <a:ln w="9525" cap="flat" cmpd="sng">
                  <a:solidFill>
                    <a:srgbClr val="008000"/>
                  </a:solidFill>
                  <a:prstDash val="solid"/>
                  <a:headEnd type="none" w="med" len="med"/>
                  <a:tailEnd type="none" w="med" len="med"/>
                </a:ln>
                <a:solidFill>
                  <a:srgbClr val="008000"/>
                </a:solidFill>
                <a:effectLst>
                  <a:outerShdw dist="53882" dir="2699999" algn="ctr" rotWithShape="0">
                    <a:srgbClr val="C0C0C0"/>
                  </a:outerShdw>
                </a:effectLst>
                <a:latin typeface="宋体" panose="02010600030101010101" pitchFamily="2" charset="-122"/>
                <a:ea typeface="宋体" panose="02010600030101010101" pitchFamily="2" charset="-122"/>
              </a:rPr>
              <a:t>朦胧美</a:t>
            </a:r>
          </a:p>
        </p:txBody>
      </p:sp>
      <p:sp>
        <p:nvSpPr>
          <p:cNvPr id="4" name="矩形 3"/>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1746">
                                            <p:txEl>
                                              <p:pRg st="0" end="0"/>
                                            </p:txEl>
                                          </p:spTgt>
                                        </p:tgtEl>
                                        <p:attrNameLst>
                                          <p:attrName>style.visibility</p:attrName>
                                        </p:attrNameLst>
                                      </p:cBhvr>
                                      <p:to>
                                        <p:strVal val="visible"/>
                                      </p:to>
                                    </p:set>
                                    <p:animEffect transition="in" filter="checkerboard(across)">
                                      <p:cBhvr>
                                        <p:cTn id="7" dur="500"/>
                                        <p:tgtEl>
                                          <p:spTgt spid="3174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p:cNvSpPr>
          <p:nvPr>
            <p:ph type="title"/>
          </p:nvPr>
        </p:nvSpPr>
        <p:spPr>
          <a:xfrm>
            <a:off x="0" y="333375"/>
            <a:ext cx="4067175" cy="719138"/>
          </a:xfrm>
        </p:spPr>
        <p:txBody>
          <a:bodyPr vert="horz" wrap="square" lIns="91440" tIns="45720" rIns="91440" bIns="45720" anchor="ctr"/>
          <a:lstStyle/>
          <a:p>
            <a:pPr lvl="0"/>
            <a:r>
              <a:rPr lang="zh-CN" altLang="en-US" b="1" dirty="0">
                <a:solidFill>
                  <a:srgbClr val="0000CC"/>
                </a:solidFill>
              </a:rPr>
              <a:t>描写艺术形象          </a:t>
            </a:r>
          </a:p>
        </p:txBody>
      </p:sp>
      <p:sp>
        <p:nvSpPr>
          <p:cNvPr id="13316" name="Text Box 4"/>
          <p:cNvSpPr txBox="1"/>
          <p:nvPr/>
        </p:nvSpPr>
        <p:spPr>
          <a:xfrm>
            <a:off x="0" y="1447800"/>
            <a:ext cx="4343400" cy="3506788"/>
          </a:xfrm>
          <a:prstGeom prst="rect">
            <a:avLst/>
          </a:prstGeom>
          <a:noFill/>
          <a:ln w="9525">
            <a:noFill/>
          </a:ln>
        </p:spPr>
        <p:txBody>
          <a:bodyPr>
            <a:spAutoFit/>
          </a:bodyPr>
          <a:lstStyle/>
          <a:p>
            <a:pPr lvl="0" eaLnBrk="1" hangingPunct="1">
              <a:spcBef>
                <a:spcPct val="50000"/>
              </a:spcBef>
            </a:pPr>
            <a:r>
              <a:rPr lang="zh-CN" altLang="en-US" sz="3200" b="1" dirty="0">
                <a:solidFill>
                  <a:srgbClr val="0000CC"/>
                </a:solidFill>
                <a:latin typeface="Times New Roman" panose="02020603050405020304" pitchFamily="2" charset="0"/>
                <a:ea typeface="宋体" panose="02010600030101010101" pitchFamily="2" charset="-122"/>
              </a:rPr>
              <a:t>一、蒹葭、霜露、秋水  </a:t>
            </a:r>
          </a:p>
          <a:p>
            <a:pPr lvl="0" eaLnBrk="1" hangingPunct="1">
              <a:spcBef>
                <a:spcPct val="50000"/>
              </a:spcBef>
            </a:pPr>
            <a:endParaRPr lang="zh-CN" altLang="en-US" sz="3200" b="1" dirty="0">
              <a:solidFill>
                <a:srgbClr val="0000CC"/>
              </a:solidFill>
              <a:latin typeface="Times New Roman" panose="02020603050405020304" pitchFamily="2" charset="0"/>
              <a:ea typeface="宋体" panose="02010600030101010101" pitchFamily="2" charset="-122"/>
            </a:endParaRPr>
          </a:p>
          <a:p>
            <a:pPr lvl="0" eaLnBrk="1" hangingPunct="1">
              <a:spcBef>
                <a:spcPct val="50000"/>
              </a:spcBef>
            </a:pPr>
            <a:r>
              <a:rPr lang="zh-CN" altLang="en-US" sz="3200" b="1" dirty="0">
                <a:solidFill>
                  <a:srgbClr val="0000CC"/>
                </a:solidFill>
                <a:latin typeface="Times New Roman" panose="02020603050405020304" pitchFamily="2" charset="0"/>
                <a:ea typeface="宋体" panose="02010600030101010101" pitchFamily="2" charset="-122"/>
              </a:rPr>
              <a:t>二、伊人在水中央</a:t>
            </a:r>
          </a:p>
          <a:p>
            <a:pPr lvl="0" eaLnBrk="1" hangingPunct="1">
              <a:spcBef>
                <a:spcPct val="50000"/>
              </a:spcBef>
            </a:pPr>
            <a:endParaRPr lang="zh-CN" altLang="en-US" sz="3200" b="1" dirty="0">
              <a:solidFill>
                <a:srgbClr val="0000CC"/>
              </a:solidFill>
              <a:latin typeface="Times New Roman" panose="02020603050405020304" pitchFamily="2" charset="0"/>
              <a:ea typeface="宋体" panose="02010600030101010101" pitchFamily="2" charset="-122"/>
            </a:endParaRPr>
          </a:p>
          <a:p>
            <a:pPr lvl="0" eaLnBrk="1" hangingPunct="1">
              <a:spcBef>
                <a:spcPct val="50000"/>
              </a:spcBef>
            </a:pPr>
            <a:r>
              <a:rPr lang="zh-CN" altLang="en-US" sz="3200" b="1" dirty="0">
                <a:solidFill>
                  <a:srgbClr val="0000CC"/>
                </a:solidFill>
                <a:latin typeface="Times New Roman" panose="02020603050405020304" pitchFamily="2" charset="0"/>
                <a:ea typeface="宋体" panose="02010600030101010101" pitchFamily="2" charset="-122"/>
              </a:rPr>
              <a:t>三、上下求索的青年</a:t>
            </a:r>
          </a:p>
        </p:txBody>
      </p:sp>
      <p:sp>
        <p:nvSpPr>
          <p:cNvPr id="13317" name="Text Box 5"/>
          <p:cNvSpPr txBox="1"/>
          <p:nvPr/>
        </p:nvSpPr>
        <p:spPr>
          <a:xfrm>
            <a:off x="3733800" y="1371600"/>
            <a:ext cx="5410200" cy="1465263"/>
          </a:xfrm>
          <a:prstGeom prst="rect">
            <a:avLst/>
          </a:prstGeom>
          <a:noFill/>
          <a:ln w="9525">
            <a:noFill/>
          </a:ln>
        </p:spPr>
        <p:txBody>
          <a:bodyPr>
            <a:spAutoFit/>
          </a:bodyPr>
          <a:lstStyle/>
          <a:p>
            <a:pPr lvl="0" eaLnBrk="1" hangingPunct="1">
              <a:spcBef>
                <a:spcPct val="50000"/>
              </a:spcBef>
            </a:pPr>
            <a:r>
              <a:rPr lang="zh-CN" altLang="en-US" sz="3600" b="1" dirty="0">
                <a:solidFill>
                  <a:srgbClr val="FFFF00"/>
                </a:solidFill>
                <a:latin typeface="Times New Roman" panose="02020603050405020304" pitchFamily="2" charset="0"/>
                <a:ea typeface="宋体" panose="02010600030101010101" pitchFamily="2" charset="-122"/>
              </a:rPr>
              <a:t>　</a:t>
            </a:r>
            <a:r>
              <a:rPr lang="en-US" altLang="zh-CN" sz="3600" b="1" dirty="0">
                <a:solidFill>
                  <a:srgbClr val="0000CC"/>
                </a:solidFill>
                <a:latin typeface="Times New Roman" panose="02020603050405020304" pitchFamily="2" charset="0"/>
                <a:ea typeface="宋体" panose="02010600030101010101" pitchFamily="2" charset="-122"/>
              </a:rPr>
              <a:t>——</a:t>
            </a:r>
            <a:r>
              <a:rPr lang="zh-CN" altLang="en-US" sz="3600" b="1" dirty="0">
                <a:latin typeface="Times New Roman" panose="02020603050405020304" pitchFamily="2" charset="0"/>
                <a:ea typeface="宋体" panose="02010600030101010101" pitchFamily="2" charset="-122"/>
              </a:rPr>
              <a:t>凄清的秋景</a:t>
            </a:r>
          </a:p>
          <a:p>
            <a:pPr lvl="0" eaLnBrk="1" hangingPunct="1">
              <a:spcBef>
                <a:spcPct val="50000"/>
              </a:spcBef>
            </a:pPr>
            <a:r>
              <a:rPr lang="zh-CN" altLang="en-US" sz="3600" b="1" dirty="0">
                <a:latin typeface="Times New Roman" panose="02020603050405020304" pitchFamily="2" charset="0"/>
                <a:ea typeface="宋体" panose="02010600030101010101" pitchFamily="2" charset="-122"/>
              </a:rPr>
              <a:t>（渲染冷寂落寞的气氛）</a:t>
            </a:r>
          </a:p>
        </p:txBody>
      </p:sp>
      <p:sp>
        <p:nvSpPr>
          <p:cNvPr id="13318" name="Text Box 6"/>
          <p:cNvSpPr txBox="1"/>
          <p:nvPr/>
        </p:nvSpPr>
        <p:spPr>
          <a:xfrm>
            <a:off x="2987675" y="2852738"/>
            <a:ext cx="5832475" cy="1465262"/>
          </a:xfrm>
          <a:prstGeom prst="rect">
            <a:avLst/>
          </a:prstGeom>
          <a:noFill/>
          <a:ln w="9525">
            <a:noFill/>
          </a:ln>
        </p:spPr>
        <p:txBody>
          <a:bodyPr>
            <a:spAutoFit/>
          </a:bodyPr>
          <a:lstStyle/>
          <a:p>
            <a:pPr lvl="0" eaLnBrk="1" hangingPunct="1">
              <a:spcBef>
                <a:spcPct val="50000"/>
              </a:spcBef>
            </a:pPr>
            <a:r>
              <a:rPr lang="zh-CN" altLang="en-US" sz="3600" b="1" dirty="0">
                <a:solidFill>
                  <a:srgbClr val="FFFF00"/>
                </a:solidFill>
                <a:latin typeface="Times New Roman" panose="02020603050405020304" pitchFamily="2" charset="0"/>
                <a:ea typeface="宋体" panose="02010600030101010101" pitchFamily="2" charset="-122"/>
              </a:rPr>
              <a:t>　</a:t>
            </a:r>
            <a:r>
              <a:rPr lang="en-US" altLang="zh-CN" sz="3600" b="1" dirty="0">
                <a:solidFill>
                  <a:srgbClr val="0000CC"/>
                </a:solidFill>
                <a:latin typeface="Times New Roman" panose="02020603050405020304" pitchFamily="2" charset="0"/>
                <a:ea typeface="宋体" panose="02010600030101010101" pitchFamily="2" charset="-122"/>
              </a:rPr>
              <a:t>——</a:t>
            </a:r>
            <a:r>
              <a:rPr lang="zh-CN" altLang="en-US" sz="3600" b="1" dirty="0">
                <a:latin typeface="Times New Roman" panose="02020603050405020304" pitchFamily="2" charset="0"/>
                <a:ea typeface="宋体" panose="02010600030101010101" pitchFamily="2" charset="-122"/>
              </a:rPr>
              <a:t>可望不可即</a:t>
            </a:r>
          </a:p>
          <a:p>
            <a:pPr lvl="0" eaLnBrk="1" hangingPunct="1">
              <a:spcBef>
                <a:spcPct val="50000"/>
              </a:spcBef>
            </a:pPr>
            <a:r>
              <a:rPr lang="zh-CN" altLang="en-US" sz="3600" b="1" dirty="0">
                <a:latin typeface="Times New Roman" panose="02020603050405020304" pitchFamily="2" charset="0"/>
                <a:ea typeface="宋体" panose="02010600030101010101" pitchFamily="2" charset="-122"/>
              </a:rPr>
              <a:t>　　（空灵悠远的意境）</a:t>
            </a:r>
          </a:p>
        </p:txBody>
      </p:sp>
      <p:sp>
        <p:nvSpPr>
          <p:cNvPr id="13319" name="Text Box 7"/>
          <p:cNvSpPr txBox="1"/>
          <p:nvPr/>
        </p:nvSpPr>
        <p:spPr>
          <a:xfrm>
            <a:off x="3851275" y="4437063"/>
            <a:ext cx="5292725" cy="1465262"/>
          </a:xfrm>
          <a:prstGeom prst="rect">
            <a:avLst/>
          </a:prstGeom>
          <a:noFill/>
          <a:ln w="9525">
            <a:noFill/>
          </a:ln>
        </p:spPr>
        <p:txBody>
          <a:bodyPr>
            <a:spAutoFit/>
          </a:bodyPr>
          <a:lstStyle/>
          <a:p>
            <a:pPr lvl="0" eaLnBrk="1" hangingPunct="1">
              <a:spcBef>
                <a:spcPct val="50000"/>
              </a:spcBef>
            </a:pPr>
            <a:r>
              <a:rPr lang="en-US" altLang="zh-CN" sz="3600" b="1" dirty="0">
                <a:solidFill>
                  <a:srgbClr val="0000CC"/>
                </a:solidFill>
                <a:latin typeface="Times New Roman" panose="02020603050405020304" pitchFamily="2" charset="0"/>
                <a:ea typeface="宋体" panose="02010600030101010101" pitchFamily="2" charset="-122"/>
              </a:rPr>
              <a:t>——</a:t>
            </a:r>
            <a:r>
              <a:rPr lang="zh-CN" altLang="en-US" sz="3600" b="1" dirty="0">
                <a:latin typeface="Times New Roman" panose="02020603050405020304" pitchFamily="2" charset="0"/>
                <a:ea typeface="宋体" panose="02010600030101010101" pitchFamily="2" charset="-122"/>
              </a:rPr>
              <a:t>执著追求</a:t>
            </a:r>
          </a:p>
          <a:p>
            <a:pPr lvl="0" eaLnBrk="1" hangingPunct="1">
              <a:spcBef>
                <a:spcPct val="50000"/>
              </a:spcBef>
            </a:pPr>
            <a:r>
              <a:rPr lang="zh-CN" altLang="en-US" sz="3600" b="1" dirty="0">
                <a:latin typeface="Times New Roman" panose="02020603050405020304" pitchFamily="2" charset="0"/>
                <a:ea typeface="宋体" panose="02010600030101010101" pitchFamily="2" charset="-122"/>
              </a:rPr>
              <a:t>（怅惘迷茫之情）　　　　　　　　　　　　　　　　　　　　　　</a:t>
            </a:r>
          </a:p>
        </p:txBody>
      </p:sp>
      <p:sp>
        <p:nvSpPr>
          <p:cNvPr id="20487" name="Text Box 8"/>
          <p:cNvSpPr txBox="1"/>
          <p:nvPr/>
        </p:nvSpPr>
        <p:spPr>
          <a:xfrm>
            <a:off x="4333875" y="228600"/>
            <a:ext cx="2901950" cy="762000"/>
          </a:xfrm>
          <a:prstGeom prst="rect">
            <a:avLst/>
          </a:prstGeom>
          <a:noFill/>
          <a:ln w="9525">
            <a:noFill/>
          </a:ln>
        </p:spPr>
        <p:txBody>
          <a:bodyPr>
            <a:spAutoFit/>
          </a:bodyPr>
          <a:lstStyle/>
          <a:p>
            <a:pPr lvl="0" algn="ctr" eaLnBrk="1" hangingPunct="1">
              <a:spcBef>
                <a:spcPct val="50000"/>
              </a:spcBef>
            </a:pPr>
            <a:r>
              <a:rPr lang="zh-CN" altLang="en-US" sz="4400" b="1" dirty="0">
                <a:solidFill>
                  <a:srgbClr val="0000CC"/>
                </a:solidFill>
                <a:latin typeface="Times New Roman" panose="02020603050405020304" pitchFamily="2" charset="0"/>
                <a:ea typeface="宋体" panose="02010600030101010101" pitchFamily="2" charset="-122"/>
              </a:rPr>
              <a:t>　　特点</a:t>
            </a:r>
          </a:p>
        </p:txBody>
      </p:sp>
      <p:sp>
        <p:nvSpPr>
          <p:cNvPr id="8" name="矩形 7"/>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anim calcmode="lin" valueType="num">
                                      <p:cBhvr>
                                        <p:cTn id="7" dur="500" fill="hold"/>
                                        <p:tgtEl>
                                          <p:spTgt spid="13316"/>
                                        </p:tgtEl>
                                        <p:attrNameLst>
                                          <p:attrName>ppt_x</p:attrName>
                                        </p:attrNameLst>
                                      </p:cBhvr>
                                      <p:tavLst>
                                        <p:tav tm="0">
                                          <p:val>
                                            <p:strVal val="#ppt_x-#ppt_w/2"/>
                                          </p:val>
                                        </p:tav>
                                        <p:tav tm="100000">
                                          <p:val>
                                            <p:strVal val="#ppt_x"/>
                                          </p:val>
                                        </p:tav>
                                      </p:tavLst>
                                    </p:anim>
                                    <p:anim calcmode="lin" valueType="num">
                                      <p:cBhvr>
                                        <p:cTn id="8" dur="500" fill="hold"/>
                                        <p:tgtEl>
                                          <p:spTgt spid="13316"/>
                                        </p:tgtEl>
                                        <p:attrNameLst>
                                          <p:attrName>ppt_y</p:attrName>
                                        </p:attrNameLst>
                                      </p:cBhvr>
                                      <p:tavLst>
                                        <p:tav tm="0">
                                          <p:val>
                                            <p:strVal val="#ppt_y"/>
                                          </p:val>
                                        </p:tav>
                                        <p:tav tm="100000">
                                          <p:val>
                                            <p:strVal val="#ppt_y"/>
                                          </p:val>
                                        </p:tav>
                                      </p:tavLst>
                                    </p:anim>
                                    <p:anim calcmode="lin" valueType="num">
                                      <p:cBhvr>
                                        <p:cTn id="9" dur="500" fill="hold"/>
                                        <p:tgtEl>
                                          <p:spTgt spid="13316"/>
                                        </p:tgtEl>
                                        <p:attrNameLst>
                                          <p:attrName>ppt_w</p:attrName>
                                        </p:attrNameLst>
                                      </p:cBhvr>
                                      <p:tavLst>
                                        <p:tav tm="0">
                                          <p:val>
                                            <p:fltVal val="0"/>
                                          </p:val>
                                        </p:tav>
                                        <p:tav tm="100000">
                                          <p:val>
                                            <p:strVal val="#ppt_w"/>
                                          </p:val>
                                        </p:tav>
                                      </p:tavLst>
                                    </p:anim>
                                    <p:anim calcmode="lin" valueType="num">
                                      <p:cBhvr>
                                        <p:cTn id="10" dur="500" fill="hold"/>
                                        <p:tgtEl>
                                          <p:spTgt spid="13316"/>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3" presetClass="entr" presetSubtype="5" fill="hold" grpId="0" nodeType="clickEffect">
                                  <p:stCondLst>
                                    <p:cond delay="0"/>
                                  </p:stCondLst>
                                  <p:childTnLst>
                                    <p:set>
                                      <p:cBhvr>
                                        <p:cTn id="14" dur="1" fill="hold">
                                          <p:stCondLst>
                                            <p:cond delay="0"/>
                                          </p:stCondLst>
                                        </p:cTn>
                                        <p:tgtEl>
                                          <p:spTgt spid="13317"/>
                                        </p:tgtEl>
                                        <p:attrNameLst>
                                          <p:attrName>style.visibility</p:attrName>
                                        </p:attrNameLst>
                                      </p:cBhvr>
                                      <p:to>
                                        <p:strVal val="visible"/>
                                      </p:to>
                                    </p:set>
                                    <p:animEffect transition="in" filter="blinds(vertical)">
                                      <p:cBhvr>
                                        <p:cTn id="15" dur="500"/>
                                        <p:tgtEl>
                                          <p:spTgt spid="13317"/>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5" fill="hold" grpId="0" nodeType="clickEffect">
                                  <p:stCondLst>
                                    <p:cond delay="0"/>
                                  </p:stCondLst>
                                  <p:childTnLst>
                                    <p:set>
                                      <p:cBhvr>
                                        <p:cTn id="19" dur="1" fill="hold">
                                          <p:stCondLst>
                                            <p:cond delay="0"/>
                                          </p:stCondLst>
                                        </p:cTn>
                                        <p:tgtEl>
                                          <p:spTgt spid="13318"/>
                                        </p:tgtEl>
                                        <p:attrNameLst>
                                          <p:attrName>style.visibility</p:attrName>
                                        </p:attrNameLst>
                                      </p:cBhvr>
                                      <p:to>
                                        <p:strVal val="visible"/>
                                      </p:to>
                                    </p:set>
                                    <p:animEffect transition="in" filter="blinds(vertical)">
                                      <p:cBhvr>
                                        <p:cTn id="20" dur="500"/>
                                        <p:tgtEl>
                                          <p:spTgt spid="13318"/>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5" fill="hold" grpId="0" nodeType="clickEffect">
                                  <p:stCondLst>
                                    <p:cond delay="0"/>
                                  </p:stCondLst>
                                  <p:childTnLst>
                                    <p:set>
                                      <p:cBhvr>
                                        <p:cTn id="24" dur="1" fill="hold">
                                          <p:stCondLst>
                                            <p:cond delay="0"/>
                                          </p:stCondLst>
                                        </p:cTn>
                                        <p:tgtEl>
                                          <p:spTgt spid="13319"/>
                                        </p:tgtEl>
                                        <p:attrNameLst>
                                          <p:attrName>style.visibility</p:attrName>
                                        </p:attrNameLst>
                                      </p:cBhvr>
                                      <p:to>
                                        <p:strVal val="visible"/>
                                      </p:to>
                                    </p:set>
                                    <p:animEffect transition="in" filter="blinds(vertical)">
                                      <p:cBhvr>
                                        <p:cTn id="25" dur="500"/>
                                        <p:tgtEl>
                                          <p:spTgt spid="133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p:bldP spid="13317" grpId="0"/>
      <p:bldP spid="13318" grpId="0"/>
      <p:bldP spid="133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矩形 5121"/>
          <p:cNvSpPr/>
          <p:nvPr/>
        </p:nvSpPr>
        <p:spPr>
          <a:xfrm>
            <a:off x="457200" y="0"/>
            <a:ext cx="4572000" cy="6616700"/>
          </a:xfrm>
          <a:prstGeom prst="rect">
            <a:avLst/>
          </a:prstGeom>
          <a:noFill/>
          <a:ln w="9525">
            <a:noFill/>
          </a:ln>
        </p:spPr>
        <p:txBody>
          <a:bodyPr>
            <a:spAutoFit/>
          </a:bodyPr>
          <a:lstStyle/>
          <a:p>
            <a:pPr lvl="0" fontAlgn="base">
              <a:spcBef>
                <a:spcPct val="50000"/>
              </a:spcBef>
            </a:pPr>
            <a:r>
              <a:rPr lang="en-US" altLang="zh-CN" sz="4400" b="0" dirty="0">
                <a:solidFill>
                  <a:schemeClr val="tx2"/>
                </a:solidFill>
                <a:latin typeface="Times New Roman" panose="02020603050405020304" pitchFamily="2" charset="0"/>
                <a:ea typeface="宋体" panose="02010600030101010101" pitchFamily="2" charset="-122"/>
              </a:rPr>
              <a:t>《</a:t>
            </a:r>
            <a:r>
              <a:rPr lang="zh-CN" altLang="en-US" sz="4400" b="0" dirty="0">
                <a:solidFill>
                  <a:schemeClr val="tx2"/>
                </a:solidFill>
                <a:latin typeface="Times New Roman" panose="02020603050405020304" pitchFamily="2" charset="0"/>
                <a:ea typeface="宋体" panose="02010600030101010101" pitchFamily="2" charset="-122"/>
              </a:rPr>
              <a:t>诗经</a:t>
            </a:r>
            <a:r>
              <a:rPr lang="en-US" altLang="zh-CN" sz="4400" b="0" dirty="0">
                <a:solidFill>
                  <a:schemeClr val="tx2"/>
                </a:solidFill>
                <a:latin typeface="Times New Roman" panose="02020603050405020304" pitchFamily="2" charset="0"/>
                <a:ea typeface="宋体" panose="02010600030101010101" pitchFamily="2" charset="-122"/>
              </a:rPr>
              <a:t>》</a:t>
            </a:r>
            <a:r>
              <a:rPr lang="zh-CN" altLang="en-US" sz="4400" b="0" dirty="0">
                <a:solidFill>
                  <a:schemeClr val="tx2"/>
                </a:solidFill>
                <a:latin typeface="Times New Roman" panose="02020603050405020304" pitchFamily="2" charset="0"/>
                <a:ea typeface="宋体" panose="02010600030101010101" pitchFamily="2" charset="-122"/>
              </a:rPr>
              <a:t>的“</a:t>
            </a:r>
            <a:r>
              <a:rPr lang="zh-CN" altLang="en-US" sz="4000" b="1" dirty="0">
                <a:solidFill>
                  <a:srgbClr val="FF0000"/>
                </a:solidFill>
                <a:latin typeface="Arial Narrow" panose="020B0606020202030204" pitchFamily="34" charset="0"/>
                <a:ea typeface="宋体" panose="02010600030101010101" pitchFamily="2" charset="-122"/>
              </a:rPr>
              <a:t>六义</a:t>
            </a:r>
            <a:r>
              <a:rPr lang="zh-CN" altLang="en-US" sz="4400" b="0" dirty="0">
                <a:solidFill>
                  <a:schemeClr val="tx2"/>
                </a:solidFill>
                <a:latin typeface="Times New Roman" panose="02020603050405020304" pitchFamily="2" charset="0"/>
                <a:ea typeface="宋体" panose="02010600030101010101" pitchFamily="2" charset="-122"/>
              </a:rPr>
              <a:t>”</a:t>
            </a:r>
          </a:p>
          <a:p>
            <a:pPr lvl="0" fontAlgn="base">
              <a:spcBef>
                <a:spcPct val="50000"/>
              </a:spcBef>
              <a:buClr>
                <a:srgbClr val="00FFCC"/>
              </a:buClr>
              <a:buSzPct val="70000"/>
              <a:buFont typeface="Wingdings" panose="05000000000000000000" pitchFamily="2" charset="2"/>
              <a:buNone/>
            </a:pPr>
            <a:r>
              <a:rPr lang="en-US" altLang="zh-CN" sz="3200" b="1" dirty="0">
                <a:solidFill>
                  <a:srgbClr val="3333CC"/>
                </a:solidFill>
                <a:latin typeface="Arial Narrow" panose="020B0606020202030204" pitchFamily="34" charset="0"/>
                <a:ea typeface="宋体" panose="02010600030101010101" pitchFamily="2" charset="-122"/>
              </a:rPr>
              <a:t>1</a:t>
            </a:r>
            <a:r>
              <a:rPr lang="zh-CN" altLang="en-US" sz="3200" b="1" dirty="0">
                <a:solidFill>
                  <a:srgbClr val="FF0000"/>
                </a:solidFill>
                <a:latin typeface="Arial Narrow" panose="020B0606020202030204" pitchFamily="34" charset="0"/>
                <a:ea typeface="宋体" panose="02010600030101010101" pitchFamily="2" charset="-122"/>
              </a:rPr>
              <a:t>、三大基本内容：</a:t>
            </a:r>
          </a:p>
          <a:p>
            <a:pPr lvl="0" fontAlgn="base">
              <a:spcBef>
                <a:spcPct val="50000"/>
              </a:spcBef>
              <a:buClr>
                <a:srgbClr val="00FFCC"/>
              </a:buClr>
              <a:buSzPct val="70000"/>
              <a:buFont typeface="Wingdings" panose="05000000000000000000" pitchFamily="2" charset="2"/>
              <a:buNone/>
            </a:pPr>
            <a:r>
              <a:rPr lang="zh-CN" altLang="en-US" sz="3200" b="0" dirty="0">
                <a:solidFill>
                  <a:srgbClr val="3333CC"/>
                </a:solidFill>
                <a:latin typeface="Arial Narrow" panose="020B0606020202030204" pitchFamily="34" charset="0"/>
                <a:ea typeface="宋体" panose="02010600030101010101" pitchFamily="2" charset="-122"/>
              </a:rPr>
              <a:t>   </a:t>
            </a:r>
            <a:r>
              <a:rPr lang="zh-CN" altLang="en-US" sz="3200" b="0" dirty="0">
                <a:solidFill>
                  <a:srgbClr val="FF0000"/>
                </a:solidFill>
                <a:latin typeface="Arial Narrow" panose="020B0606020202030204" pitchFamily="34" charset="0"/>
                <a:ea typeface="宋体" panose="02010600030101010101" pitchFamily="2" charset="-122"/>
              </a:rPr>
              <a:t>“</a:t>
            </a:r>
            <a:r>
              <a:rPr lang="zh-CN" altLang="en-US" sz="3200" b="1" dirty="0">
                <a:solidFill>
                  <a:srgbClr val="FF0000"/>
                </a:solidFill>
                <a:latin typeface="Arial Narrow" panose="020B0606020202030204" pitchFamily="34" charset="0"/>
                <a:ea typeface="宋体" panose="02010600030101010101" pitchFamily="2" charset="-122"/>
              </a:rPr>
              <a:t>风</a:t>
            </a:r>
            <a:r>
              <a:rPr lang="zh-CN" altLang="en-US" sz="3200" b="0" dirty="0">
                <a:solidFill>
                  <a:srgbClr val="FF0000"/>
                </a:solidFill>
                <a:latin typeface="Arial Narrow" panose="020B0606020202030204" pitchFamily="34" charset="0"/>
                <a:ea typeface="宋体" panose="02010600030101010101" pitchFamily="2" charset="-122"/>
              </a:rPr>
              <a:t>”：</a:t>
            </a:r>
          </a:p>
          <a:p>
            <a:pPr lvl="0" fontAlgn="base">
              <a:spcBef>
                <a:spcPct val="50000"/>
              </a:spcBef>
              <a:buClr>
                <a:srgbClr val="00FFCC"/>
              </a:buClr>
              <a:buSzPct val="70000"/>
              <a:buFont typeface="Wingdings" panose="05000000000000000000" pitchFamily="2" charset="2"/>
              <a:buNone/>
            </a:pPr>
            <a:r>
              <a:rPr lang="zh-CN" altLang="en-US" sz="3200" b="0" dirty="0">
                <a:solidFill>
                  <a:srgbClr val="FF0000"/>
                </a:solidFill>
                <a:latin typeface="Arial Narrow" panose="020B0606020202030204" pitchFamily="34" charset="0"/>
                <a:ea typeface="宋体" panose="02010600030101010101" pitchFamily="2" charset="-122"/>
              </a:rPr>
              <a:t>   “</a:t>
            </a:r>
            <a:r>
              <a:rPr lang="zh-CN" altLang="en-US" sz="3200" b="1" dirty="0">
                <a:solidFill>
                  <a:srgbClr val="FF0000"/>
                </a:solidFill>
                <a:latin typeface="Arial Narrow" panose="020B0606020202030204" pitchFamily="34" charset="0"/>
                <a:ea typeface="宋体" panose="02010600030101010101" pitchFamily="2" charset="-122"/>
              </a:rPr>
              <a:t>雅</a:t>
            </a:r>
            <a:r>
              <a:rPr lang="zh-CN" altLang="en-US" sz="3200" b="0" dirty="0">
                <a:solidFill>
                  <a:srgbClr val="FF0000"/>
                </a:solidFill>
                <a:latin typeface="Arial Narrow" panose="020B0606020202030204" pitchFamily="34" charset="0"/>
                <a:ea typeface="宋体" panose="02010600030101010101" pitchFamily="2" charset="-122"/>
              </a:rPr>
              <a:t>”：</a:t>
            </a:r>
          </a:p>
          <a:p>
            <a:pPr lvl="0" fontAlgn="base">
              <a:spcBef>
                <a:spcPct val="50000"/>
              </a:spcBef>
              <a:buClr>
                <a:srgbClr val="00FFCC"/>
              </a:buClr>
              <a:buSzPct val="70000"/>
              <a:buFont typeface="Wingdings" panose="05000000000000000000" pitchFamily="2" charset="2"/>
              <a:buNone/>
            </a:pPr>
            <a:r>
              <a:rPr lang="zh-CN" altLang="en-US" sz="3200" b="0" dirty="0">
                <a:solidFill>
                  <a:srgbClr val="FF0000"/>
                </a:solidFill>
                <a:latin typeface="Arial Narrow" panose="020B0606020202030204" pitchFamily="34" charset="0"/>
                <a:ea typeface="宋体" panose="02010600030101010101" pitchFamily="2" charset="-122"/>
              </a:rPr>
              <a:t>   “</a:t>
            </a:r>
            <a:r>
              <a:rPr lang="zh-CN" altLang="en-US" sz="3200" b="1" dirty="0">
                <a:solidFill>
                  <a:srgbClr val="FF0000"/>
                </a:solidFill>
                <a:latin typeface="Arial Narrow" panose="020B0606020202030204" pitchFamily="34" charset="0"/>
                <a:ea typeface="宋体" panose="02010600030101010101" pitchFamily="2" charset="-122"/>
              </a:rPr>
              <a:t>颂</a:t>
            </a:r>
            <a:r>
              <a:rPr lang="zh-CN" altLang="en-US" sz="3200" b="0" dirty="0">
                <a:solidFill>
                  <a:srgbClr val="FF0000"/>
                </a:solidFill>
                <a:latin typeface="Arial Narrow" panose="020B0606020202030204" pitchFamily="34" charset="0"/>
                <a:ea typeface="宋体" panose="02010600030101010101" pitchFamily="2" charset="-122"/>
              </a:rPr>
              <a:t>”：</a:t>
            </a:r>
          </a:p>
          <a:p>
            <a:pPr lvl="0" fontAlgn="base">
              <a:spcBef>
                <a:spcPct val="50000"/>
              </a:spcBef>
              <a:buClr>
                <a:srgbClr val="00FFCC"/>
              </a:buClr>
              <a:buSzPct val="70000"/>
              <a:buFont typeface="Wingdings" panose="05000000000000000000" pitchFamily="2" charset="2"/>
              <a:buNone/>
            </a:pPr>
            <a:r>
              <a:rPr lang="en-US" altLang="zh-CN" sz="3200" b="1" dirty="0">
                <a:solidFill>
                  <a:srgbClr val="FF0000"/>
                </a:solidFill>
                <a:latin typeface="Arial Narrow" panose="020B0606020202030204" pitchFamily="34" charset="0"/>
                <a:ea typeface="宋体" panose="02010600030101010101" pitchFamily="2" charset="-122"/>
              </a:rPr>
              <a:t>2</a:t>
            </a:r>
            <a:r>
              <a:rPr lang="zh-CN" altLang="en-US" sz="3200" b="1" dirty="0">
                <a:solidFill>
                  <a:srgbClr val="FF0000"/>
                </a:solidFill>
                <a:latin typeface="Arial Narrow" panose="020B0606020202030204" pitchFamily="34" charset="0"/>
                <a:ea typeface="宋体" panose="02010600030101010101" pitchFamily="2" charset="-122"/>
              </a:rPr>
              <a:t>、三大表现手法：</a:t>
            </a:r>
          </a:p>
          <a:p>
            <a:pPr lvl="0" fontAlgn="base">
              <a:spcBef>
                <a:spcPct val="50000"/>
              </a:spcBef>
              <a:buClr>
                <a:srgbClr val="00FFCC"/>
              </a:buClr>
              <a:buSzPct val="70000"/>
              <a:buFont typeface="Wingdings" panose="05000000000000000000" pitchFamily="2" charset="2"/>
              <a:buNone/>
            </a:pPr>
            <a:r>
              <a:rPr lang="zh-CN" altLang="en-US" sz="3200" b="0" dirty="0">
                <a:solidFill>
                  <a:srgbClr val="FF0000"/>
                </a:solidFill>
                <a:latin typeface="Arial Narrow" panose="020B0606020202030204" pitchFamily="34" charset="0"/>
                <a:ea typeface="宋体" panose="02010600030101010101" pitchFamily="2" charset="-122"/>
              </a:rPr>
              <a:t>    “</a:t>
            </a:r>
            <a:r>
              <a:rPr lang="zh-CN" altLang="en-US" sz="3200" b="1" dirty="0">
                <a:solidFill>
                  <a:srgbClr val="FF0000"/>
                </a:solidFill>
                <a:latin typeface="Arial Narrow" panose="020B0606020202030204" pitchFamily="34" charset="0"/>
                <a:ea typeface="宋体" panose="02010600030101010101" pitchFamily="2" charset="-122"/>
              </a:rPr>
              <a:t>赋</a:t>
            </a:r>
            <a:r>
              <a:rPr lang="zh-CN" altLang="en-US" sz="3200" b="0" dirty="0">
                <a:solidFill>
                  <a:srgbClr val="FF0000"/>
                </a:solidFill>
                <a:latin typeface="Arial Narrow" panose="020B0606020202030204" pitchFamily="34" charset="0"/>
                <a:ea typeface="宋体" panose="02010600030101010101" pitchFamily="2" charset="-122"/>
              </a:rPr>
              <a:t>”：</a:t>
            </a:r>
          </a:p>
          <a:p>
            <a:pPr lvl="0" fontAlgn="base">
              <a:spcBef>
                <a:spcPct val="50000"/>
              </a:spcBef>
              <a:buClr>
                <a:srgbClr val="00FFCC"/>
              </a:buClr>
              <a:buSzPct val="70000"/>
              <a:buFont typeface="Wingdings" panose="05000000000000000000" pitchFamily="2" charset="2"/>
              <a:buNone/>
            </a:pPr>
            <a:r>
              <a:rPr lang="zh-CN" altLang="en-US" sz="3200" b="0" dirty="0">
                <a:solidFill>
                  <a:srgbClr val="FF0000"/>
                </a:solidFill>
                <a:latin typeface="Arial Narrow" panose="020B0606020202030204" pitchFamily="34" charset="0"/>
                <a:ea typeface="宋体" panose="02010600030101010101" pitchFamily="2" charset="-122"/>
              </a:rPr>
              <a:t>    “</a:t>
            </a:r>
            <a:r>
              <a:rPr lang="zh-CN" altLang="en-US" sz="3200" b="1" dirty="0">
                <a:solidFill>
                  <a:srgbClr val="FF0000"/>
                </a:solidFill>
                <a:latin typeface="Arial Narrow" panose="020B0606020202030204" pitchFamily="34" charset="0"/>
                <a:ea typeface="宋体" panose="02010600030101010101" pitchFamily="2" charset="-122"/>
              </a:rPr>
              <a:t>比</a:t>
            </a:r>
            <a:r>
              <a:rPr lang="zh-CN" altLang="en-US" sz="3200" b="0" dirty="0">
                <a:solidFill>
                  <a:srgbClr val="FF0000"/>
                </a:solidFill>
                <a:latin typeface="Arial Narrow" panose="020B0606020202030204" pitchFamily="34" charset="0"/>
                <a:ea typeface="宋体" panose="02010600030101010101" pitchFamily="2" charset="-122"/>
              </a:rPr>
              <a:t>”：</a:t>
            </a:r>
          </a:p>
          <a:p>
            <a:pPr lvl="0" fontAlgn="base">
              <a:spcBef>
                <a:spcPct val="50000"/>
              </a:spcBef>
              <a:buClr>
                <a:srgbClr val="00FFCC"/>
              </a:buClr>
              <a:buSzPct val="70000"/>
              <a:buFont typeface="Wingdings" panose="05000000000000000000" pitchFamily="2" charset="2"/>
              <a:buNone/>
            </a:pPr>
            <a:r>
              <a:rPr lang="zh-CN" altLang="en-US" sz="3200" b="0" dirty="0">
                <a:solidFill>
                  <a:srgbClr val="FF0000"/>
                </a:solidFill>
                <a:latin typeface="Arial Narrow" panose="020B0606020202030204" pitchFamily="34" charset="0"/>
                <a:ea typeface="宋体" panose="02010600030101010101" pitchFamily="2" charset="-122"/>
              </a:rPr>
              <a:t>    “</a:t>
            </a:r>
            <a:r>
              <a:rPr lang="zh-CN" altLang="en-US" sz="3200" b="1" dirty="0">
                <a:solidFill>
                  <a:srgbClr val="FF0000"/>
                </a:solidFill>
                <a:latin typeface="Arial Narrow" panose="020B0606020202030204" pitchFamily="34" charset="0"/>
                <a:ea typeface="宋体" panose="02010600030101010101" pitchFamily="2" charset="-122"/>
              </a:rPr>
              <a:t>兴</a:t>
            </a:r>
            <a:r>
              <a:rPr lang="zh-CN" altLang="en-US" sz="3200" b="0" dirty="0">
                <a:solidFill>
                  <a:srgbClr val="FF0000"/>
                </a:solidFill>
                <a:latin typeface="Arial Narrow" panose="020B0606020202030204" pitchFamily="34" charset="0"/>
                <a:ea typeface="宋体" panose="02010600030101010101" pitchFamily="2" charset="-122"/>
              </a:rPr>
              <a:t>”：</a:t>
            </a:r>
          </a:p>
        </p:txBody>
      </p:sp>
      <p:sp>
        <p:nvSpPr>
          <p:cNvPr id="5123" name="文本框 5122"/>
          <p:cNvSpPr txBox="1"/>
          <p:nvPr/>
        </p:nvSpPr>
        <p:spPr>
          <a:xfrm>
            <a:off x="2178685" y="1648460"/>
            <a:ext cx="6644005" cy="4968240"/>
          </a:xfrm>
          <a:prstGeom prst="rect">
            <a:avLst/>
          </a:prstGeom>
          <a:noFill/>
          <a:ln w="12700">
            <a:noFill/>
          </a:ln>
        </p:spPr>
        <p:txBody>
          <a:bodyPr wrap="square">
            <a:spAutoFit/>
          </a:bodyPr>
          <a:lstStyle/>
          <a:p>
            <a:pPr lvl="0" fontAlgn="base">
              <a:spcBef>
                <a:spcPct val="50000"/>
              </a:spcBef>
              <a:buClr>
                <a:srgbClr val="00FFCC"/>
              </a:buClr>
              <a:buSzPct val="70000"/>
              <a:buFont typeface="Wingdings" panose="05000000000000000000" pitchFamily="2" charset="2"/>
              <a:buNone/>
            </a:pPr>
            <a:r>
              <a:rPr lang="zh-CN" altLang="en-US" sz="3200" b="0" dirty="0">
                <a:solidFill>
                  <a:schemeClr val="tx1"/>
                </a:solidFill>
                <a:latin typeface="Arial Narrow" panose="020B0606020202030204" pitchFamily="34" charset="0"/>
                <a:ea typeface="宋体" panose="02010600030101010101" pitchFamily="2" charset="-122"/>
              </a:rPr>
              <a:t>指十五国风，是各地的民 间歌谣。</a:t>
            </a:r>
          </a:p>
          <a:p>
            <a:pPr lvl="0" fontAlgn="base">
              <a:spcBef>
                <a:spcPct val="50000"/>
              </a:spcBef>
              <a:buClr>
                <a:srgbClr val="00FFCC"/>
              </a:buClr>
              <a:buSzPct val="70000"/>
              <a:buFont typeface="Wingdings" panose="05000000000000000000" pitchFamily="2" charset="2"/>
              <a:buNone/>
            </a:pPr>
            <a:r>
              <a:rPr lang="zh-CN" altLang="en-US" sz="3200" b="0" dirty="0">
                <a:solidFill>
                  <a:schemeClr val="tx1"/>
                </a:solidFill>
                <a:latin typeface="Arial Narrow" panose="020B0606020202030204" pitchFamily="34" charset="0"/>
                <a:ea typeface="宋体" panose="02010600030101010101" pitchFamily="2" charset="-122"/>
              </a:rPr>
              <a:t> 分大雅、小雅，大部分是贵族作品。</a:t>
            </a:r>
          </a:p>
          <a:p>
            <a:pPr lvl="0" fontAlgn="base">
              <a:spcBef>
                <a:spcPct val="50000"/>
              </a:spcBef>
              <a:buClr>
                <a:srgbClr val="00FFCC"/>
              </a:buClr>
              <a:buSzPct val="70000"/>
              <a:buFont typeface="Wingdings" panose="05000000000000000000" pitchFamily="2" charset="2"/>
              <a:buNone/>
            </a:pPr>
            <a:r>
              <a:rPr lang="zh-CN" altLang="en-US" sz="3200" b="0" dirty="0">
                <a:solidFill>
                  <a:schemeClr val="tx1"/>
                </a:solidFill>
                <a:latin typeface="Arial Narrow" panose="020B0606020202030204" pitchFamily="34" charset="0"/>
                <a:ea typeface="宋体" panose="02010600030101010101" pitchFamily="2" charset="-122"/>
              </a:rPr>
              <a:t> 是宗庙祭祀用的乐歌及史诗。</a:t>
            </a:r>
          </a:p>
          <a:p>
            <a:pPr lvl="0" fontAlgn="base">
              <a:spcBef>
                <a:spcPct val="50000"/>
              </a:spcBef>
              <a:buClr>
                <a:srgbClr val="00FFCC"/>
              </a:buClr>
              <a:buSzPct val="70000"/>
              <a:buFont typeface="Wingdings" panose="05000000000000000000" pitchFamily="2" charset="2"/>
              <a:buNone/>
            </a:pPr>
            <a:endParaRPr lang="zh-CN" altLang="en-US" sz="3200" b="0" dirty="0">
              <a:solidFill>
                <a:schemeClr val="tx1"/>
              </a:solidFill>
              <a:latin typeface="Arial Narrow" panose="020B0606020202030204" pitchFamily="34" charset="0"/>
              <a:ea typeface="宋体" panose="02010600030101010101" pitchFamily="2" charset="-122"/>
            </a:endParaRPr>
          </a:p>
          <a:p>
            <a:pPr lvl="0" fontAlgn="base">
              <a:spcBef>
                <a:spcPct val="50000"/>
              </a:spcBef>
              <a:buClr>
                <a:srgbClr val="00FFCC"/>
              </a:buClr>
              <a:buSzPct val="70000"/>
              <a:buFont typeface="Wingdings" panose="05000000000000000000" pitchFamily="2" charset="2"/>
              <a:buNone/>
            </a:pPr>
            <a:r>
              <a:rPr lang="zh-CN" altLang="en-US" sz="3200" b="0" dirty="0">
                <a:solidFill>
                  <a:schemeClr val="tx1"/>
                </a:solidFill>
                <a:latin typeface="Arial Narrow" panose="020B0606020202030204" pitchFamily="34" charset="0"/>
                <a:ea typeface="宋体" panose="02010600030101010101" pitchFamily="2" charset="-122"/>
              </a:rPr>
              <a:t> “铺陈其事而直言之也”。</a:t>
            </a:r>
          </a:p>
          <a:p>
            <a:pPr lvl="0" fontAlgn="base">
              <a:spcBef>
                <a:spcPct val="50000"/>
              </a:spcBef>
              <a:buClr>
                <a:srgbClr val="00FFCC"/>
              </a:buClr>
              <a:buSzPct val="70000"/>
              <a:buFont typeface="Wingdings" panose="05000000000000000000" pitchFamily="2" charset="2"/>
              <a:buNone/>
            </a:pPr>
            <a:r>
              <a:rPr lang="zh-CN" altLang="en-US" sz="3200" b="0" dirty="0">
                <a:solidFill>
                  <a:schemeClr val="tx1"/>
                </a:solidFill>
                <a:latin typeface="Arial Narrow" panose="020B0606020202030204" pitchFamily="34" charset="0"/>
                <a:ea typeface="宋体" panose="02010600030101010101" pitchFamily="2" charset="-122"/>
              </a:rPr>
              <a:t> “以彼物比此物也”。</a:t>
            </a:r>
          </a:p>
          <a:p>
            <a:pPr lvl="0" fontAlgn="base">
              <a:spcBef>
                <a:spcPct val="50000"/>
              </a:spcBef>
              <a:buClr>
                <a:srgbClr val="00FFCC"/>
              </a:buClr>
              <a:buSzPct val="70000"/>
              <a:buFont typeface="Wingdings" panose="05000000000000000000" pitchFamily="2" charset="2"/>
              <a:buNone/>
            </a:pPr>
            <a:r>
              <a:rPr lang="zh-CN" altLang="en-US" sz="3200" b="0" dirty="0">
                <a:solidFill>
                  <a:schemeClr val="tx1"/>
                </a:solidFill>
                <a:latin typeface="Arial Narrow" panose="020B0606020202030204" pitchFamily="34" charset="0"/>
                <a:ea typeface="宋体" panose="02010600030101010101" pitchFamily="2" charset="-122"/>
              </a:rPr>
              <a:t> “先言他物以引起所咏之词也”。</a:t>
            </a:r>
          </a:p>
        </p:txBody>
      </p:sp>
      <p:sp>
        <p:nvSpPr>
          <p:cNvPr id="4" name="矩形 3"/>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文本框 32770"/>
          <p:cNvSpPr txBox="1"/>
          <p:nvPr/>
        </p:nvSpPr>
        <p:spPr>
          <a:xfrm>
            <a:off x="1220470" y="984568"/>
            <a:ext cx="6304280" cy="1005840"/>
          </a:xfrm>
          <a:prstGeom prst="rect">
            <a:avLst/>
          </a:prstGeom>
          <a:noFill/>
          <a:ln w="9525">
            <a:noFill/>
          </a:ln>
        </p:spPr>
        <p:txBody>
          <a:bodyPr wrap="none" anchor="t">
            <a:spAutoFit/>
          </a:bodyPr>
          <a:lstStyle/>
          <a:p>
            <a:pPr lvl="0"/>
            <a:r>
              <a:rPr lang="en-US" altLang="zh-CN" sz="6000" b="1">
                <a:solidFill>
                  <a:schemeClr val="tx2"/>
                </a:solidFill>
                <a:latin typeface="Arial" panose="020B0604020202020204" pitchFamily="34" charset="0"/>
                <a:ea typeface="方正舒体" panose="02010601030101010101" pitchFamily="2" charset="-122"/>
              </a:rPr>
              <a:t>《</a:t>
            </a:r>
            <a:r>
              <a:rPr lang="zh-CN" altLang="en-US" sz="6000" b="1">
                <a:solidFill>
                  <a:schemeClr val="tx2"/>
                </a:solidFill>
                <a:latin typeface="Arial" panose="020B0604020202020204" pitchFamily="34" charset="0"/>
                <a:ea typeface="方正舒体" panose="02010601030101010101" pitchFamily="2" charset="-122"/>
              </a:rPr>
              <a:t>蒹葭</a:t>
            </a:r>
            <a:r>
              <a:rPr lang="en-US" altLang="zh-CN" sz="6000" b="1">
                <a:solidFill>
                  <a:schemeClr val="tx2"/>
                </a:solidFill>
                <a:latin typeface="Arial" panose="020B0604020202020204" pitchFamily="34" charset="0"/>
                <a:ea typeface="方正舒体" panose="02010601030101010101" pitchFamily="2" charset="-122"/>
              </a:rPr>
              <a:t>》</a:t>
            </a:r>
            <a:r>
              <a:rPr lang="zh-CN" altLang="en-US" sz="6000" b="1">
                <a:solidFill>
                  <a:schemeClr val="tx2"/>
                </a:solidFill>
                <a:latin typeface="Arial" panose="020B0604020202020204" pitchFamily="34" charset="0"/>
                <a:ea typeface="方正舒体" panose="02010601030101010101" pitchFamily="2" charset="-122"/>
              </a:rPr>
              <a:t>的结构：</a:t>
            </a:r>
          </a:p>
        </p:txBody>
      </p:sp>
      <p:sp>
        <p:nvSpPr>
          <p:cNvPr id="32772" name="文本框 32771"/>
          <p:cNvSpPr txBox="1"/>
          <p:nvPr/>
        </p:nvSpPr>
        <p:spPr>
          <a:xfrm>
            <a:off x="465455" y="2940685"/>
            <a:ext cx="8216265" cy="1432560"/>
          </a:xfrm>
          <a:prstGeom prst="rect">
            <a:avLst/>
          </a:prstGeom>
          <a:noFill/>
          <a:ln w="9525">
            <a:noFill/>
          </a:ln>
        </p:spPr>
        <p:txBody>
          <a:bodyPr wrap="square" anchor="t">
            <a:spAutoFit/>
          </a:bodyPr>
          <a:lstStyle/>
          <a:p>
            <a:pPr lvl="0"/>
            <a:r>
              <a:rPr lang="zh-CN" altLang="en-US" sz="3600" b="1">
                <a:latin typeface="Arial" panose="020B0604020202020204" pitchFamily="34" charset="0"/>
                <a:ea typeface="华文新魏" panose="02010800040101010101" pitchFamily="2" charset="-122"/>
              </a:rPr>
              <a:t>    </a:t>
            </a:r>
            <a:r>
              <a:rPr lang="zh-CN" altLang="en-US" sz="4400" b="1">
                <a:latin typeface="Arial" panose="020B0604020202020204" pitchFamily="34" charset="0"/>
                <a:ea typeface="华文新魏" panose="02010800040101010101" pitchFamily="2" charset="-122"/>
              </a:rPr>
              <a:t> 全诗共三章，每章前两句写景，后六句写人。</a:t>
            </a:r>
          </a:p>
        </p:txBody>
      </p:sp>
      <p:sp>
        <p:nvSpPr>
          <p:cNvPr id="4" name="矩形 3"/>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2772"/>
                                        </p:tgtEl>
                                        <p:attrNameLst>
                                          <p:attrName>style.visibility</p:attrName>
                                        </p:attrNameLst>
                                      </p:cBhvr>
                                      <p:to>
                                        <p:strVal val="visible"/>
                                      </p:to>
                                    </p:set>
                                    <p:animEffect transition="in" filter="blinds(horizontal)">
                                      <p:cBhvr>
                                        <p:cTn id="7" dur="500"/>
                                        <p:tgtEl>
                                          <p:spTgt spid="327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文本框 33794"/>
          <p:cNvSpPr txBox="1"/>
          <p:nvPr/>
        </p:nvSpPr>
        <p:spPr>
          <a:xfrm>
            <a:off x="1023938" y="1562100"/>
            <a:ext cx="184150" cy="366713"/>
          </a:xfrm>
          <a:prstGeom prst="rect">
            <a:avLst/>
          </a:prstGeom>
          <a:noFill/>
          <a:ln w="9525">
            <a:noFill/>
          </a:ln>
        </p:spPr>
        <p:txBody>
          <a:bodyPr wrap="none" anchor="t">
            <a:spAutoFit/>
          </a:bodyPr>
          <a:lstStyle/>
          <a:p>
            <a:pPr lvl="0"/>
            <a:endParaRPr lang="zh-CN" altLang="en-US" dirty="0">
              <a:latin typeface="Arial" panose="020B0604020202020204" pitchFamily="34" charset="0"/>
              <a:ea typeface="宋体" panose="02010600030101010101" pitchFamily="2" charset="-122"/>
            </a:endParaRPr>
          </a:p>
        </p:txBody>
      </p:sp>
      <p:sp>
        <p:nvSpPr>
          <p:cNvPr id="33796" name="矩形 33795"/>
          <p:cNvSpPr/>
          <p:nvPr/>
        </p:nvSpPr>
        <p:spPr>
          <a:xfrm>
            <a:off x="539750" y="1700213"/>
            <a:ext cx="2636838" cy="1066800"/>
          </a:xfrm>
          <a:prstGeom prst="rect">
            <a:avLst/>
          </a:prstGeom>
          <a:noFill/>
          <a:ln w="9525">
            <a:noFill/>
          </a:ln>
        </p:spPr>
        <p:txBody>
          <a:bodyPr wrap="none" anchor="t">
            <a:spAutoFit/>
          </a:bodyPr>
          <a:lstStyle/>
          <a:p>
            <a:pPr lvl="0"/>
            <a:r>
              <a:rPr lang="zh-CN" altLang="en-US" sz="3200" b="1" u="sng">
                <a:solidFill>
                  <a:schemeClr val="hlink"/>
                </a:solidFill>
                <a:latin typeface="方正舒体" panose="02010601030101010101" pitchFamily="2" charset="-122"/>
                <a:ea typeface="方正舒体" panose="02010601030101010101" pitchFamily="2" charset="-122"/>
              </a:rPr>
              <a:t>蒹 葭</a:t>
            </a:r>
            <a:r>
              <a:rPr lang="zh-CN" altLang="en-US" sz="3200" b="1">
                <a:solidFill>
                  <a:schemeClr val="hlink"/>
                </a:solidFill>
                <a:latin typeface="方正舒体" panose="02010601030101010101" pitchFamily="2" charset="-122"/>
                <a:ea typeface="方正舒体" panose="02010601030101010101" pitchFamily="2" charset="-122"/>
              </a:rPr>
              <a:t> 苍 苍 ，</a:t>
            </a:r>
            <a:br>
              <a:rPr lang="zh-CN" altLang="en-US" sz="3200" b="1">
                <a:solidFill>
                  <a:schemeClr val="hlink"/>
                </a:solidFill>
                <a:latin typeface="方正舒体" panose="02010601030101010101" pitchFamily="2" charset="-122"/>
                <a:ea typeface="方正舒体" panose="02010601030101010101" pitchFamily="2" charset="-122"/>
              </a:rPr>
            </a:br>
            <a:r>
              <a:rPr lang="zh-CN" altLang="en-US" sz="3200" b="1">
                <a:solidFill>
                  <a:schemeClr val="hlink"/>
                </a:solidFill>
                <a:latin typeface="方正舒体" panose="02010601030101010101" pitchFamily="2" charset="-122"/>
                <a:ea typeface="方正舒体" panose="02010601030101010101" pitchFamily="2" charset="-122"/>
              </a:rPr>
              <a:t>白 露 为 霜 。</a:t>
            </a:r>
          </a:p>
        </p:txBody>
      </p:sp>
      <p:sp>
        <p:nvSpPr>
          <p:cNvPr id="33797" name="矩形 33796"/>
          <p:cNvSpPr/>
          <p:nvPr/>
        </p:nvSpPr>
        <p:spPr>
          <a:xfrm>
            <a:off x="3276600" y="1628775"/>
            <a:ext cx="2636838" cy="1066800"/>
          </a:xfrm>
          <a:prstGeom prst="rect">
            <a:avLst/>
          </a:prstGeom>
          <a:noFill/>
          <a:ln w="9525">
            <a:noFill/>
          </a:ln>
        </p:spPr>
        <p:txBody>
          <a:bodyPr wrap="none" anchor="t">
            <a:spAutoFit/>
          </a:bodyPr>
          <a:lstStyle/>
          <a:p>
            <a:pPr lvl="0"/>
            <a:r>
              <a:rPr lang="zh-CN" altLang="en-US" sz="3200" b="1">
                <a:solidFill>
                  <a:schemeClr val="hlink"/>
                </a:solidFill>
                <a:latin typeface="方正舒体" panose="02010601030101010101" pitchFamily="2" charset="-122"/>
                <a:ea typeface="方正舒体" panose="02010601030101010101" pitchFamily="2" charset="-122"/>
              </a:rPr>
              <a:t>蒹 葭 萋 萋 ，</a:t>
            </a:r>
            <a:br>
              <a:rPr lang="zh-CN" altLang="en-US" sz="3200" b="1">
                <a:solidFill>
                  <a:schemeClr val="hlink"/>
                </a:solidFill>
                <a:latin typeface="方正舒体" panose="02010601030101010101" pitchFamily="2" charset="-122"/>
                <a:ea typeface="方正舒体" panose="02010601030101010101" pitchFamily="2" charset="-122"/>
              </a:rPr>
            </a:br>
            <a:r>
              <a:rPr lang="zh-CN" altLang="en-US" sz="3200" b="1">
                <a:solidFill>
                  <a:schemeClr val="hlink"/>
                </a:solidFill>
                <a:latin typeface="方正舒体" panose="02010601030101010101" pitchFamily="2" charset="-122"/>
                <a:ea typeface="方正舒体" panose="02010601030101010101" pitchFamily="2" charset="-122"/>
              </a:rPr>
              <a:t>白 露 未 晞 。</a:t>
            </a:r>
          </a:p>
        </p:txBody>
      </p:sp>
      <p:sp>
        <p:nvSpPr>
          <p:cNvPr id="33798" name="矩形 33797"/>
          <p:cNvSpPr/>
          <p:nvPr/>
        </p:nvSpPr>
        <p:spPr>
          <a:xfrm>
            <a:off x="6011863" y="1628775"/>
            <a:ext cx="2740025" cy="1066800"/>
          </a:xfrm>
          <a:prstGeom prst="rect">
            <a:avLst/>
          </a:prstGeom>
          <a:noFill/>
          <a:ln w="9525">
            <a:noFill/>
          </a:ln>
        </p:spPr>
        <p:txBody>
          <a:bodyPr wrap="none" anchor="t">
            <a:spAutoFit/>
          </a:bodyPr>
          <a:lstStyle/>
          <a:p>
            <a:pPr lvl="0"/>
            <a:r>
              <a:rPr lang="zh-CN" altLang="en-US" sz="3200" b="1">
                <a:solidFill>
                  <a:schemeClr val="hlink"/>
                </a:solidFill>
                <a:latin typeface="方正舒体" panose="02010601030101010101" pitchFamily="2" charset="-122"/>
                <a:ea typeface="方正舒体" panose="02010601030101010101" pitchFamily="2" charset="-122"/>
              </a:rPr>
              <a:t>蒹 葭 采 采 ，</a:t>
            </a:r>
          </a:p>
          <a:p>
            <a:pPr lvl="0"/>
            <a:r>
              <a:rPr lang="zh-CN" altLang="en-US" sz="3200" b="1">
                <a:solidFill>
                  <a:schemeClr val="hlink"/>
                </a:solidFill>
                <a:latin typeface="方正舒体" panose="02010601030101010101" pitchFamily="2" charset="-122"/>
                <a:ea typeface="方正舒体" panose="02010601030101010101" pitchFamily="2" charset="-122"/>
              </a:rPr>
              <a:t> 白 露 未 已 。</a:t>
            </a:r>
          </a:p>
        </p:txBody>
      </p:sp>
      <p:sp>
        <p:nvSpPr>
          <p:cNvPr id="33799" name="文本框 33798"/>
          <p:cNvSpPr txBox="1"/>
          <p:nvPr/>
        </p:nvSpPr>
        <p:spPr>
          <a:xfrm>
            <a:off x="1095375" y="554038"/>
            <a:ext cx="1865313" cy="762000"/>
          </a:xfrm>
          <a:prstGeom prst="rect">
            <a:avLst/>
          </a:prstGeom>
          <a:noFill/>
          <a:ln w="9525">
            <a:noFill/>
          </a:ln>
        </p:spPr>
        <p:txBody>
          <a:bodyPr wrap="none" anchor="t">
            <a:spAutoFit/>
          </a:bodyPr>
          <a:lstStyle/>
          <a:p>
            <a:pPr lvl="0"/>
            <a:r>
              <a:rPr lang="zh-CN" altLang="en-US" sz="4400" b="1">
                <a:solidFill>
                  <a:schemeClr val="tx2"/>
                </a:solidFill>
                <a:latin typeface="Arial" panose="020B0604020202020204" pitchFamily="34" charset="0"/>
                <a:ea typeface="方正舒体" panose="02010601030101010101" pitchFamily="2" charset="-122"/>
              </a:rPr>
              <a:t>写景：</a:t>
            </a:r>
          </a:p>
        </p:txBody>
      </p:sp>
      <p:sp>
        <p:nvSpPr>
          <p:cNvPr id="33800" name="文本框 33799"/>
          <p:cNvSpPr txBox="1"/>
          <p:nvPr/>
        </p:nvSpPr>
        <p:spPr>
          <a:xfrm>
            <a:off x="624205" y="3224530"/>
            <a:ext cx="7688580" cy="1737360"/>
          </a:xfrm>
          <a:prstGeom prst="rect">
            <a:avLst/>
          </a:prstGeom>
          <a:noFill/>
          <a:ln w="9525">
            <a:noFill/>
          </a:ln>
        </p:spPr>
        <p:txBody>
          <a:bodyPr wrap="square" anchor="t">
            <a:spAutoFit/>
          </a:bodyPr>
          <a:lstStyle/>
          <a:p>
            <a:pPr lvl="0"/>
            <a:r>
              <a:rPr lang="zh-CN" altLang="en-US" sz="3600" b="1">
                <a:latin typeface="Arial" panose="020B0604020202020204" pitchFamily="34" charset="0"/>
                <a:ea typeface="华文新魏" panose="02010800040101010101" pitchFamily="2" charset="-122"/>
              </a:rPr>
              <a:t>   给人萧瑟冷落之感，既有烘托环境气氛的作用，又有主人公凄婉感情的流露。</a:t>
            </a:r>
          </a:p>
        </p:txBody>
      </p:sp>
      <p:sp>
        <p:nvSpPr>
          <p:cNvPr id="8" name="矩形 7"/>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800"/>
                                        </p:tgtEl>
                                        <p:attrNameLst>
                                          <p:attrName>style.visibility</p:attrName>
                                        </p:attrNameLst>
                                      </p:cBhvr>
                                      <p:to>
                                        <p:strVal val="visible"/>
                                      </p:to>
                                    </p:set>
                                    <p:anim calcmode="lin" valueType="num">
                                      <p:cBhvr additive="base">
                                        <p:cTn id="7" dur="500" fill="hold"/>
                                        <p:tgtEl>
                                          <p:spTgt spid="33800"/>
                                        </p:tgtEl>
                                        <p:attrNameLst>
                                          <p:attrName>ppt_x</p:attrName>
                                        </p:attrNameLst>
                                      </p:cBhvr>
                                      <p:tavLst>
                                        <p:tav tm="0">
                                          <p:val>
                                            <p:strVal val="#ppt_x"/>
                                          </p:val>
                                        </p:tav>
                                        <p:tav tm="100000">
                                          <p:val>
                                            <p:strVal val="#ppt_x"/>
                                          </p:val>
                                        </p:tav>
                                      </p:tavLst>
                                    </p:anim>
                                    <p:anim calcmode="lin" valueType="num">
                                      <p:cBhvr additive="base">
                                        <p:cTn id="8" dur="500" fill="hold"/>
                                        <p:tgtEl>
                                          <p:spTgt spid="3380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文本框 34817"/>
          <p:cNvSpPr txBox="1"/>
          <p:nvPr/>
        </p:nvSpPr>
        <p:spPr>
          <a:xfrm>
            <a:off x="323850" y="2565400"/>
            <a:ext cx="1304925" cy="762000"/>
          </a:xfrm>
          <a:prstGeom prst="rect">
            <a:avLst/>
          </a:prstGeom>
          <a:noFill/>
          <a:ln w="9525">
            <a:noFill/>
          </a:ln>
        </p:spPr>
        <p:txBody>
          <a:bodyPr wrap="none" anchor="t">
            <a:spAutoFit/>
          </a:bodyPr>
          <a:lstStyle/>
          <a:p>
            <a:pPr lvl="0"/>
            <a:r>
              <a:rPr lang="zh-CN" altLang="en-US" sz="4400" b="1">
                <a:solidFill>
                  <a:schemeClr val="tx2"/>
                </a:solidFill>
                <a:latin typeface="Arial" panose="020B0604020202020204" pitchFamily="34" charset="0"/>
                <a:ea typeface="方正舒体" panose="02010601030101010101" pitchFamily="2" charset="-122"/>
              </a:rPr>
              <a:t>写人</a:t>
            </a:r>
          </a:p>
        </p:txBody>
      </p:sp>
      <p:sp>
        <p:nvSpPr>
          <p:cNvPr id="34819" name="左大括号 34818"/>
          <p:cNvSpPr/>
          <p:nvPr/>
        </p:nvSpPr>
        <p:spPr>
          <a:xfrm>
            <a:off x="1763713" y="1916113"/>
            <a:ext cx="215900" cy="2089150"/>
          </a:xfrm>
          <a:prstGeom prst="leftBrace">
            <a:avLst>
              <a:gd name="adj1" fmla="val 80637"/>
              <a:gd name="adj2" fmla="val 50000"/>
            </a:avLst>
          </a:prstGeom>
          <a:noFill/>
          <a:ln w="9525" cap="flat" cmpd="sng">
            <a:solidFill>
              <a:schemeClr val="tx1"/>
            </a:solidFill>
            <a:prstDash val="solid"/>
            <a:headEnd type="none" w="med" len="med"/>
            <a:tailEnd type="none" w="med" len="med"/>
          </a:ln>
        </p:spPr>
        <p:txBody>
          <a:bodyPr/>
          <a:lstStyle/>
          <a:p>
            <a:endParaRPr lang="zh-CN" altLang="en-US"/>
          </a:p>
        </p:txBody>
      </p:sp>
      <p:sp>
        <p:nvSpPr>
          <p:cNvPr id="34820" name="文本框 34819"/>
          <p:cNvSpPr txBox="1"/>
          <p:nvPr/>
        </p:nvSpPr>
        <p:spPr>
          <a:xfrm>
            <a:off x="1979930" y="1916430"/>
            <a:ext cx="6484620" cy="1066800"/>
          </a:xfrm>
          <a:prstGeom prst="rect">
            <a:avLst/>
          </a:prstGeom>
          <a:noFill/>
          <a:ln w="9525">
            <a:noFill/>
          </a:ln>
        </p:spPr>
        <p:txBody>
          <a:bodyPr wrap="square" anchor="t">
            <a:spAutoFit/>
          </a:bodyPr>
          <a:lstStyle/>
          <a:p>
            <a:pPr lvl="0"/>
            <a:r>
              <a:rPr lang="zh-CN" altLang="en-US" sz="3200" b="1">
                <a:latin typeface="Arial" panose="020B0604020202020204" pitchFamily="34" charset="0"/>
                <a:ea typeface="华文新魏" panose="02010800040101010101" pitchFamily="2" charset="-122"/>
              </a:rPr>
              <a:t>每章三四句，写心上人可望而不可即，表现主人公的惆怅之情。</a:t>
            </a:r>
          </a:p>
        </p:txBody>
      </p:sp>
      <p:sp>
        <p:nvSpPr>
          <p:cNvPr id="34821" name="文本框 34820"/>
          <p:cNvSpPr txBox="1"/>
          <p:nvPr/>
        </p:nvSpPr>
        <p:spPr>
          <a:xfrm>
            <a:off x="2124710" y="3119120"/>
            <a:ext cx="6927215" cy="1066800"/>
          </a:xfrm>
          <a:prstGeom prst="rect">
            <a:avLst/>
          </a:prstGeom>
          <a:noFill/>
          <a:ln w="9525">
            <a:noFill/>
          </a:ln>
        </p:spPr>
        <p:txBody>
          <a:bodyPr wrap="square" anchor="t">
            <a:spAutoFit/>
          </a:bodyPr>
          <a:lstStyle/>
          <a:p>
            <a:pPr lvl="0"/>
            <a:r>
              <a:rPr lang="zh-CN" altLang="en-US" sz="3200" b="1">
                <a:latin typeface="Arial" panose="020B0604020202020204" pitchFamily="34" charset="0"/>
                <a:ea typeface="华文新魏" panose="02010800040101010101" pitchFamily="2" charset="-122"/>
              </a:rPr>
              <a:t>每章五到八句，写道路的险阻，表现主人公对爱情的执着追求和怅惘情怀。</a:t>
            </a:r>
          </a:p>
        </p:txBody>
      </p:sp>
      <p:pic>
        <p:nvPicPr>
          <p:cNvPr id="34822" name="图片 34821" descr="hh"/>
          <p:cNvPicPr>
            <a:picLocks noChangeAspect="1"/>
          </p:cNvPicPr>
          <p:nvPr/>
        </p:nvPicPr>
        <p:blipFill>
          <a:blip r:embed="rId2"/>
          <a:stretch>
            <a:fillRect/>
          </a:stretch>
        </p:blipFill>
        <p:spPr>
          <a:xfrm>
            <a:off x="7038975" y="4508500"/>
            <a:ext cx="2105025" cy="2349500"/>
          </a:xfrm>
          <a:prstGeom prst="rect">
            <a:avLst/>
          </a:prstGeom>
          <a:noFill/>
          <a:ln w="9525">
            <a:noFill/>
          </a:ln>
        </p:spPr>
      </p:pic>
      <p:sp>
        <p:nvSpPr>
          <p:cNvPr id="7" name="矩形 6"/>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4820"/>
                                        </p:tgtEl>
                                        <p:attrNameLst>
                                          <p:attrName>style.visibility</p:attrName>
                                        </p:attrNameLst>
                                      </p:cBhvr>
                                      <p:to>
                                        <p:strVal val="visible"/>
                                      </p:to>
                                    </p:set>
                                    <p:animEffect transition="in" filter="blinds(horizontal)">
                                      <p:cBhvr>
                                        <p:cTn id="7" dur="500"/>
                                        <p:tgtEl>
                                          <p:spTgt spid="3482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4821"/>
                                        </p:tgtEl>
                                        <p:attrNameLst>
                                          <p:attrName>style.visibility</p:attrName>
                                        </p:attrNameLst>
                                      </p:cBhvr>
                                      <p:to>
                                        <p:strVal val="visible"/>
                                      </p:to>
                                    </p:set>
                                    <p:animEffect transition="in" filter="blinds(horizontal)">
                                      <p:cBhvr>
                                        <p:cTn id="12" dur="500"/>
                                        <p:tgtEl>
                                          <p:spTgt spid="348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p:bldP spid="3482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Rot="1" noChangeArrowheads="1"/>
          </p:cNvSpPr>
          <p:nvPr/>
        </p:nvSpPr>
        <p:spPr>
          <a:xfrm>
            <a:off x="2725420" y="942023"/>
            <a:ext cx="2466975" cy="587375"/>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zh-CN" altLang="en-US" sz="4800" b="1" i="0" u="none" strike="noStrike" kern="0" cap="none" spc="0" normalizeH="0" baseline="0" noProof="0" dirty="0" smtClean="0">
                <a:ln>
                  <a:noFill/>
                </a:ln>
                <a:solidFill>
                  <a:srgbClr val="0000CC"/>
                </a:solidFill>
                <a:effectLst/>
                <a:uLnTx/>
                <a:uFillTx/>
                <a:latin typeface="+mj-lt"/>
                <a:ea typeface="+mj-ea"/>
                <a:cs typeface="+mj-cs"/>
              </a:rPr>
              <a:t>主旨：</a:t>
            </a:r>
          </a:p>
        </p:txBody>
      </p:sp>
      <p:sp>
        <p:nvSpPr>
          <p:cNvPr id="21509" name="Text Box 3"/>
          <p:cNvSpPr txBox="1"/>
          <p:nvPr/>
        </p:nvSpPr>
        <p:spPr>
          <a:xfrm>
            <a:off x="404178" y="2360295"/>
            <a:ext cx="7993062" cy="2862263"/>
          </a:xfrm>
          <a:prstGeom prst="rect">
            <a:avLst/>
          </a:prstGeom>
          <a:noFill/>
          <a:ln w="9525">
            <a:noFill/>
          </a:ln>
        </p:spPr>
        <p:txBody>
          <a:bodyPr>
            <a:spAutoFit/>
          </a:bodyPr>
          <a:lstStyle/>
          <a:p>
            <a:pPr lvl="0" eaLnBrk="1" hangingPunct="1">
              <a:spcBef>
                <a:spcPct val="50000"/>
              </a:spcBef>
            </a:pPr>
            <a:r>
              <a:rPr lang="en-US" altLang="zh-CN" b="1" dirty="0">
                <a:latin typeface="Arial" panose="020B0604020202020204" pitchFamily="34" charset="0"/>
                <a:ea typeface="宋体" panose="02010600030101010101" pitchFamily="2" charset="-122"/>
              </a:rPr>
              <a:t>             </a:t>
            </a:r>
            <a:r>
              <a:rPr lang="zh-CN" altLang="en-US" sz="3600" b="1" dirty="0">
                <a:latin typeface="Arial" panose="020B0604020202020204" pitchFamily="34" charset="0"/>
                <a:ea typeface="宋体" panose="02010600030101010101" pitchFamily="2" charset="-122"/>
              </a:rPr>
              <a:t>这首诗歌抒写了对意中人的倾慕之情，以及欲见而不可得的惆怅之情。歌者思念的对象可能在遥远的地方，只能怀想而无法见面，因而心情惆怅，无法抑制。时间越久，阻隔越远，感情越深。</a:t>
            </a:r>
          </a:p>
        </p:txBody>
      </p:sp>
      <p:sp>
        <p:nvSpPr>
          <p:cNvPr id="4" name="矩形 3"/>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文本框 6145"/>
          <p:cNvSpPr txBox="1"/>
          <p:nvPr/>
        </p:nvSpPr>
        <p:spPr>
          <a:xfrm>
            <a:off x="323850" y="260350"/>
            <a:ext cx="7488238" cy="366713"/>
          </a:xfrm>
          <a:prstGeom prst="rect">
            <a:avLst/>
          </a:prstGeom>
          <a:noFill/>
          <a:ln w="9525">
            <a:noFill/>
          </a:ln>
        </p:spPr>
        <p:txBody>
          <a:bodyPr>
            <a:spAutoFit/>
          </a:bodyPr>
          <a:lstStyle/>
          <a:p>
            <a:pPr lvl="0">
              <a:spcBef>
                <a:spcPct val="50000"/>
              </a:spcBef>
            </a:pPr>
            <a:endParaRPr dirty="0">
              <a:latin typeface="Arial" panose="020B0604020202020204" pitchFamily="34" charset="0"/>
              <a:ea typeface="宋体" panose="02010600030101010101" pitchFamily="2" charset="-122"/>
            </a:endParaRPr>
          </a:p>
        </p:txBody>
      </p:sp>
      <p:sp>
        <p:nvSpPr>
          <p:cNvPr id="6147" name="矩形 6146"/>
          <p:cNvSpPr>
            <a:spLocks noRot="1"/>
          </p:cNvSpPr>
          <p:nvPr/>
        </p:nvSpPr>
        <p:spPr>
          <a:xfrm>
            <a:off x="323850" y="392430"/>
            <a:ext cx="8627110" cy="6858000"/>
          </a:xfrm>
          <a:prstGeom prst="rect">
            <a:avLst/>
          </a:prstGeom>
          <a:solidFill>
            <a:schemeClr val="bg1">
              <a:alpha val="39000"/>
            </a:schemeClr>
          </a:solidFill>
          <a:ln w="9525">
            <a:noFill/>
          </a:ln>
        </p:spPr>
        <p:txBody>
          <a:bodyPr/>
          <a:lstStyle>
            <a:lvl1pPr marL="342900" lvl="0" indent="-342900" algn="l" defTabSz="914400" eaLnBrk="1" fontAlgn="base" latinLnBrk="0" hangingPunct="1">
              <a:lnSpc>
                <a:spcPct val="100000"/>
              </a:lnSpc>
              <a:spcBef>
                <a:spcPct val="20000"/>
              </a:spcBef>
              <a:spcAft>
                <a:spcPct val="0"/>
              </a:spcAft>
              <a:buClr>
                <a:schemeClr val="accent1"/>
              </a:buClr>
              <a:buFont typeface="Wingdings" panose="05000000000000000000" pitchFamily="2" charset="2"/>
              <a:buChar char="l"/>
              <a:defRPr sz="3200" b="0" i="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Font typeface="Wingdings" panose="05000000000000000000" pitchFamily="2" charset="2"/>
              <a:buChar char="¡"/>
              <a:defRPr sz="27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lr>
                <a:schemeClr val="accent1"/>
              </a:buClr>
              <a:buFont typeface="Wingdings" panose="05000000000000000000" pitchFamily="2" charset="2"/>
              <a:buChar char="l"/>
              <a:defRPr sz="23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lr>
                <a:schemeClr val="accent1"/>
              </a:buClr>
              <a:buFont typeface="Wingdings" panose="05000000000000000000" pitchFamily="2" charset="2"/>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lr>
                <a:schemeClr val="accent1"/>
              </a:buClr>
              <a:buFont typeface="Wingdings" panose="05000000000000000000" pitchFamily="2" charset="2"/>
              <a:buChar char=""/>
              <a:defRPr sz="2000" b="0" i="0" u="none" kern="1200" baseline="0">
                <a:solidFill>
                  <a:schemeClr val="tx1"/>
                </a:solidFill>
                <a:latin typeface="+mn-lt"/>
                <a:ea typeface="+mn-ea"/>
                <a:cs typeface="+mn-cs"/>
              </a:defRPr>
            </a:lvl5pPr>
          </a:lstStyle>
          <a:p>
            <a:pPr lvl="0">
              <a:buNone/>
            </a:pPr>
            <a:endParaRPr lang="en-US" altLang="zh-CN" sz="2800" b="1" dirty="0">
              <a:latin typeface="仿宋_GB2312" panose="02010609030101010101" pitchFamily="49" charset="-122"/>
              <a:ea typeface="仿宋_GB2312" panose="02010609030101010101" pitchFamily="49" charset="-122"/>
            </a:endParaRPr>
          </a:p>
          <a:p>
            <a:pPr lvl="0">
              <a:buNone/>
            </a:pPr>
            <a:r>
              <a:rPr lang="en-US" altLang="zh-CN" sz="3600" b="1" dirty="0">
                <a:latin typeface="仿宋_GB2312" panose="02010609030101010101" pitchFamily="49" charset="-122"/>
                <a:ea typeface="仿宋_GB2312" panose="02010609030101010101" pitchFamily="49" charset="-122"/>
              </a:rPr>
              <a:t>  </a:t>
            </a:r>
            <a:r>
              <a:rPr lang="zh-CN" altLang="en-US" sz="4000" b="1" dirty="0">
                <a:latin typeface="仿宋_GB2312" panose="02010609030101010101" pitchFamily="49" charset="-122"/>
                <a:ea typeface="仿宋_GB2312" panose="02010609030101010101" pitchFamily="49" charset="-122"/>
              </a:rPr>
              <a:t>朝吟风雅颂   暮唱赋比兴</a:t>
            </a:r>
          </a:p>
          <a:p>
            <a:pPr lvl="0">
              <a:buNone/>
            </a:pPr>
            <a:endParaRPr lang="zh-CN" altLang="en-US" sz="4000" b="1" dirty="0">
              <a:latin typeface="仿宋_GB2312" panose="02010609030101010101" pitchFamily="49" charset="-122"/>
              <a:ea typeface="仿宋_GB2312" panose="02010609030101010101" pitchFamily="49" charset="-122"/>
            </a:endParaRPr>
          </a:p>
          <a:p>
            <a:pPr lvl="0">
              <a:buNone/>
            </a:pPr>
            <a:r>
              <a:rPr lang="zh-CN" altLang="en-US" b="1" dirty="0">
                <a:solidFill>
                  <a:schemeClr val="tx1"/>
                </a:solidFill>
                <a:latin typeface="华文仿宋" panose="02010600040101010101" charset="-122"/>
                <a:ea typeface="华文仿宋" panose="02010600040101010101" charset="-122"/>
              </a:rPr>
              <a:t>“</a:t>
            </a:r>
            <a:r>
              <a:rPr lang="zh-CN" altLang="en-US" sz="3600" b="1" dirty="0">
                <a:solidFill>
                  <a:schemeClr val="tx1"/>
                </a:solidFill>
                <a:latin typeface="华文仿宋" panose="02010600040101010101" charset="-122"/>
                <a:ea typeface="华文仿宋" panose="02010600040101010101" charset="-122"/>
              </a:rPr>
              <a:t>风”：“</a:t>
            </a:r>
            <a:r>
              <a:rPr lang="zh-CN" altLang="en-US" sz="3600" dirty="0">
                <a:solidFill>
                  <a:schemeClr val="tx1"/>
                </a:solidFill>
                <a:latin typeface="华文仿宋" panose="02010600040101010101" charset="-122"/>
                <a:ea typeface="华文仿宋" panose="02010600040101010101" charset="-122"/>
              </a:rPr>
              <a:t>风土之音曰风”，是各诸侯国的土风歌谣。</a:t>
            </a:r>
          </a:p>
          <a:p>
            <a:pPr lvl="0">
              <a:buNone/>
            </a:pPr>
            <a:r>
              <a:rPr lang="zh-CN" altLang="en-US" sz="3600" dirty="0">
                <a:solidFill>
                  <a:schemeClr val="tx1"/>
                </a:solidFill>
                <a:latin typeface="华文仿宋" panose="02010600040101010101" charset="-122"/>
                <a:ea typeface="华文仿宋" panose="02010600040101010101" charset="-122"/>
              </a:rPr>
              <a:t> </a:t>
            </a:r>
            <a:r>
              <a:rPr lang="zh-CN" altLang="en-US" sz="3600" b="1" dirty="0">
                <a:solidFill>
                  <a:schemeClr val="tx1"/>
                </a:solidFill>
                <a:latin typeface="华文仿宋" panose="02010600040101010101" charset="-122"/>
                <a:ea typeface="华文仿宋" panose="02010600040101010101" charset="-122"/>
              </a:rPr>
              <a:t>“雅”：“</a:t>
            </a:r>
            <a:r>
              <a:rPr lang="zh-CN" altLang="en-US" sz="3600" dirty="0">
                <a:solidFill>
                  <a:schemeClr val="tx1"/>
                </a:solidFill>
                <a:latin typeface="华文仿宋" panose="02010600040101010101" charset="-122"/>
                <a:ea typeface="华文仿宋" panose="02010600040101010101" charset="-122"/>
              </a:rPr>
              <a:t>朝庭之音曰雅”</a:t>
            </a:r>
            <a:r>
              <a:rPr lang="en-US" altLang="zh-CN" sz="3600" dirty="0">
                <a:solidFill>
                  <a:schemeClr val="tx1"/>
                </a:solidFill>
                <a:latin typeface="华文仿宋" panose="02010600040101010101" charset="-122"/>
                <a:ea typeface="华文仿宋" panose="02010600040101010101" charset="-122"/>
              </a:rPr>
              <a:t>,</a:t>
            </a:r>
            <a:r>
              <a:rPr lang="zh-CN" altLang="en-US" sz="3600" dirty="0">
                <a:solidFill>
                  <a:schemeClr val="tx1"/>
                </a:solidFill>
                <a:latin typeface="华文仿宋" panose="02010600040101010101" charset="-122"/>
                <a:ea typeface="华文仿宋" panose="02010600040101010101" charset="-122"/>
              </a:rPr>
              <a:t>是</a:t>
            </a:r>
            <a:r>
              <a:rPr lang="zh-CN" altLang="en-US" sz="3600" b="1" dirty="0">
                <a:solidFill>
                  <a:schemeClr val="tx1"/>
                </a:solidFill>
                <a:latin typeface="华文仿宋" panose="02010600040101010101" charset="-122"/>
                <a:ea typeface="华文仿宋" panose="02010600040101010101" charset="-122"/>
              </a:rPr>
              <a:t>朝庭里的乐歌</a:t>
            </a:r>
            <a:r>
              <a:rPr lang="zh-CN" altLang="en-US" sz="3600" dirty="0">
                <a:solidFill>
                  <a:schemeClr val="tx1"/>
                </a:solidFill>
                <a:latin typeface="华文仿宋" panose="02010600040101010101" charset="-122"/>
                <a:ea typeface="华文仿宋" panose="02010600040101010101" charset="-122"/>
              </a:rPr>
              <a:t>。</a:t>
            </a:r>
          </a:p>
          <a:p>
            <a:pPr lvl="0">
              <a:buNone/>
            </a:pPr>
            <a:r>
              <a:rPr lang="zh-CN" altLang="en-US" sz="3600" b="1" dirty="0">
                <a:solidFill>
                  <a:schemeClr val="tx1"/>
                </a:solidFill>
                <a:latin typeface="华文仿宋" panose="02010600040101010101" charset="-122"/>
                <a:ea typeface="华文仿宋" panose="02010600040101010101" charset="-122"/>
              </a:rPr>
              <a:t>“颂”：是用于宗庙祭祀的乐歌</a:t>
            </a:r>
            <a:r>
              <a:rPr lang="zh-CN" altLang="en-US" sz="3600" dirty="0">
                <a:solidFill>
                  <a:schemeClr val="tx1"/>
                </a:solidFill>
                <a:latin typeface="华文仿宋" panose="02010600040101010101" charset="-122"/>
                <a:ea typeface="华文仿宋" panose="02010600040101010101" charset="-122"/>
              </a:rPr>
              <a:t>。 </a:t>
            </a:r>
          </a:p>
          <a:p>
            <a:pPr lvl="0"/>
            <a:endParaRPr lang="zh-CN" altLang="en-US" sz="3600" dirty="0">
              <a:solidFill>
                <a:schemeClr val="tx1"/>
              </a:solidFill>
              <a:latin typeface="华文仿宋" panose="02010600040101010101" charset="-122"/>
              <a:ea typeface="华文仿宋" panose="02010600040101010101" charset="-122"/>
            </a:endParaRPr>
          </a:p>
        </p:txBody>
      </p:sp>
      <p:sp>
        <p:nvSpPr>
          <p:cNvPr id="4" name="矩形 3"/>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6147"/>
                                        </p:tgtEl>
                                        <p:attrNameLst>
                                          <p:attrName>style.visibility</p:attrName>
                                        </p:attrNameLst>
                                      </p:cBhvr>
                                      <p:to>
                                        <p:strVal val="visible"/>
                                      </p:to>
                                    </p:set>
                                    <p:anim from="(-#ppt_w/2)" to="(#ppt_x)" calcmode="lin" valueType="num">
                                      <p:cBhvr>
                                        <p:cTn id="7" dur="600" fill="hold">
                                          <p:stCondLst>
                                            <p:cond delay="0"/>
                                          </p:stCondLst>
                                        </p:cTn>
                                        <p:tgtEl>
                                          <p:spTgt spid="6147"/>
                                        </p:tgtEl>
                                        <p:attrNameLst>
                                          <p:attrName>ppt_x</p:attrName>
                                        </p:attrNameLst>
                                      </p:cBhvr>
                                    </p:anim>
                                    <p:anim from="0" to="-1.0" calcmode="lin" valueType="num">
                                      <p:cBhvr>
                                        <p:cTn id="8" dur="200" decel="50000" autoRev="1" fill="hold">
                                          <p:stCondLst>
                                            <p:cond delay="600"/>
                                          </p:stCondLst>
                                        </p:cTn>
                                        <p:tgtEl>
                                          <p:spTgt spid="6147"/>
                                        </p:tgtEl>
                                        <p:attrNameLst>
                                          <p:attrName>xshear</p:attrName>
                                        </p:attrNameLst>
                                      </p:cBhvr>
                                    </p:anim>
                                    <p:animScale>
                                      <p:cBhvr>
                                        <p:cTn id="9" dur="200" decel="100000" autoRev="1" fill="hold">
                                          <p:stCondLst>
                                            <p:cond delay="600"/>
                                          </p:stCondLst>
                                        </p:cTn>
                                        <p:tgtEl>
                                          <p:spTgt spid="6147"/>
                                        </p:tgtEl>
                                      </p:cBhvr>
                                      <p:from x="100000" y="100000"/>
                                      <p:to x="80000" y="100000"/>
                                    </p:animScale>
                                    <p:anim by="(#ppt_h/3+#ppt_w*0.1)" calcmode="lin" valueType="num">
                                      <p:cBhvr additive="sum">
                                        <p:cTn id="10" dur="200" decel="100000" autoRev="1" fill="hold">
                                          <p:stCondLst>
                                            <p:cond delay="600"/>
                                          </p:stCondLst>
                                        </p:cTn>
                                        <p:tgtEl>
                                          <p:spTgt spid="6147"/>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文本框 7170"/>
          <p:cNvSpPr txBox="1"/>
          <p:nvPr/>
        </p:nvSpPr>
        <p:spPr>
          <a:xfrm>
            <a:off x="2346325" y="420688"/>
            <a:ext cx="4511675" cy="701675"/>
          </a:xfrm>
          <a:prstGeom prst="rect">
            <a:avLst/>
          </a:prstGeom>
          <a:noFill/>
          <a:ln w="9525">
            <a:noFill/>
          </a:ln>
        </p:spPr>
        <p:txBody>
          <a:bodyPr>
            <a:spAutoFit/>
          </a:bodyPr>
          <a:lstStyle/>
          <a:p>
            <a:pPr lvl="0">
              <a:buClr>
                <a:srgbClr val="000000"/>
              </a:buClr>
            </a:pPr>
            <a:endParaRPr sz="4000" dirty="0">
              <a:latin typeface="Times New Roman" panose="02020603050405020304" pitchFamily="2" charset="0"/>
              <a:ea typeface="宋体" panose="02010600030101010101" pitchFamily="2" charset="-122"/>
            </a:endParaRPr>
          </a:p>
        </p:txBody>
      </p:sp>
      <p:sp>
        <p:nvSpPr>
          <p:cNvPr id="7172" name="文本框 7171"/>
          <p:cNvSpPr txBox="1"/>
          <p:nvPr/>
        </p:nvSpPr>
        <p:spPr>
          <a:xfrm>
            <a:off x="914400" y="381000"/>
            <a:ext cx="6553200" cy="823913"/>
          </a:xfrm>
          <a:prstGeom prst="rect">
            <a:avLst/>
          </a:prstGeom>
          <a:noFill/>
          <a:ln w="9525">
            <a:noFill/>
          </a:ln>
        </p:spPr>
        <p:txBody>
          <a:bodyPr>
            <a:spAutoFit/>
          </a:bodyPr>
          <a:lstStyle/>
          <a:p>
            <a:pPr lvl="0" algn="ctr">
              <a:spcBef>
                <a:spcPct val="50000"/>
              </a:spcBef>
              <a:buClr>
                <a:srgbClr val="000000"/>
              </a:buClr>
            </a:pPr>
            <a:r>
              <a:rPr lang="en-US" altLang="zh-CN" sz="4800" b="1" dirty="0">
                <a:solidFill>
                  <a:schemeClr val="accent2"/>
                </a:solidFill>
                <a:effectLst>
                  <a:outerShdw blurRad="38100" dist="38100" dir="2700000">
                    <a:srgbClr val="C0C0C0"/>
                  </a:outerShdw>
                </a:effectLst>
                <a:latin typeface="Times New Roman" panose="02020603050405020304" pitchFamily="2" charset="0"/>
                <a:ea typeface="华文中宋" panose="02010600040101010101" pitchFamily="2" charset="-122"/>
              </a:rPr>
              <a:t>《</a:t>
            </a:r>
            <a:r>
              <a:rPr lang="zh-CN" altLang="en-US" sz="4800" b="1" dirty="0">
                <a:solidFill>
                  <a:schemeClr val="accent2"/>
                </a:solidFill>
                <a:effectLst>
                  <a:outerShdw blurRad="38100" dist="38100" dir="2700000">
                    <a:srgbClr val="C0C0C0"/>
                  </a:outerShdw>
                </a:effectLst>
                <a:latin typeface="Times New Roman" panose="02020603050405020304" pitchFamily="2" charset="0"/>
                <a:ea typeface="华文中宋" panose="02010600040101010101" pitchFamily="2" charset="-122"/>
              </a:rPr>
              <a:t>诗经</a:t>
            </a:r>
            <a:r>
              <a:rPr lang="en-US" altLang="zh-CN" sz="4800" b="1" dirty="0">
                <a:solidFill>
                  <a:schemeClr val="accent2"/>
                </a:solidFill>
                <a:effectLst>
                  <a:outerShdw blurRad="38100" dist="38100" dir="2700000">
                    <a:srgbClr val="C0C0C0"/>
                  </a:outerShdw>
                </a:effectLst>
                <a:latin typeface="Times New Roman" panose="02020603050405020304" pitchFamily="2" charset="0"/>
                <a:ea typeface="华文中宋" panose="02010600040101010101" pitchFamily="2" charset="-122"/>
              </a:rPr>
              <a:t>》</a:t>
            </a:r>
            <a:r>
              <a:rPr lang="zh-CN" altLang="en-US" sz="4800" b="1" dirty="0">
                <a:solidFill>
                  <a:schemeClr val="accent2"/>
                </a:solidFill>
                <a:effectLst>
                  <a:outerShdw blurRad="38100" dist="38100" dir="2700000">
                    <a:srgbClr val="C0C0C0"/>
                  </a:outerShdw>
                </a:effectLst>
                <a:latin typeface="Times New Roman" panose="02020603050405020304" pitchFamily="2" charset="0"/>
                <a:ea typeface="华文中宋" panose="02010600040101010101" pitchFamily="2" charset="-122"/>
              </a:rPr>
              <a:t>三种表现手法</a:t>
            </a:r>
          </a:p>
        </p:txBody>
      </p:sp>
      <p:sp>
        <p:nvSpPr>
          <p:cNvPr id="7173" name="文本框 7172"/>
          <p:cNvSpPr txBox="1"/>
          <p:nvPr/>
        </p:nvSpPr>
        <p:spPr>
          <a:xfrm>
            <a:off x="1219200" y="1828800"/>
            <a:ext cx="990600" cy="701675"/>
          </a:xfrm>
          <a:prstGeom prst="rect">
            <a:avLst/>
          </a:prstGeom>
          <a:noFill/>
          <a:ln w="9525">
            <a:noFill/>
          </a:ln>
        </p:spPr>
        <p:txBody>
          <a:bodyPr>
            <a:spAutoFit/>
          </a:bodyPr>
          <a:lstStyle/>
          <a:p>
            <a:pPr lvl="0">
              <a:spcBef>
                <a:spcPct val="50000"/>
              </a:spcBef>
              <a:buClr>
                <a:srgbClr val="000000"/>
              </a:buClr>
            </a:pPr>
            <a:endParaRPr sz="4000" dirty="0">
              <a:latin typeface="Times New Roman" panose="02020603050405020304" pitchFamily="2" charset="0"/>
              <a:ea typeface="宋体" panose="02010600030101010101" pitchFamily="2" charset="-122"/>
            </a:endParaRPr>
          </a:p>
        </p:txBody>
      </p:sp>
      <p:sp>
        <p:nvSpPr>
          <p:cNvPr id="7174" name="文本框 7173"/>
          <p:cNvSpPr txBox="1"/>
          <p:nvPr/>
        </p:nvSpPr>
        <p:spPr>
          <a:xfrm>
            <a:off x="762000" y="1676400"/>
            <a:ext cx="611188" cy="1985963"/>
          </a:xfrm>
          <a:prstGeom prst="rect">
            <a:avLst/>
          </a:prstGeom>
          <a:noFill/>
          <a:ln w="9525">
            <a:noFill/>
          </a:ln>
        </p:spPr>
        <p:txBody>
          <a:bodyPr vert="eaVert">
            <a:spAutoFit/>
          </a:bodyPr>
          <a:lstStyle/>
          <a:p>
            <a:pPr lvl="0" algn="ctr">
              <a:buClr>
                <a:srgbClr val="000000"/>
              </a:buClr>
            </a:pPr>
            <a:r>
              <a:rPr lang="zh-CN" altLang="en-US" sz="2800" b="1" dirty="0">
                <a:solidFill>
                  <a:srgbClr val="FF3300"/>
                </a:solidFill>
                <a:effectLst>
                  <a:outerShdw blurRad="38100" dist="38100" dir="2700000">
                    <a:srgbClr val="C0C0C0"/>
                  </a:outerShdw>
                </a:effectLst>
                <a:latin typeface="Times New Roman" panose="02020603050405020304" pitchFamily="2" charset="0"/>
                <a:ea typeface="宋体" panose="02010600030101010101" pitchFamily="2" charset="-122"/>
              </a:rPr>
              <a:t>朱熹的解释</a:t>
            </a:r>
          </a:p>
        </p:txBody>
      </p:sp>
      <p:sp>
        <p:nvSpPr>
          <p:cNvPr id="7175" name="文本框 7174"/>
          <p:cNvSpPr txBox="1"/>
          <p:nvPr/>
        </p:nvSpPr>
        <p:spPr>
          <a:xfrm>
            <a:off x="2209800" y="2895600"/>
            <a:ext cx="107950" cy="701675"/>
          </a:xfrm>
          <a:prstGeom prst="rect">
            <a:avLst/>
          </a:prstGeom>
          <a:noFill/>
          <a:ln w="9525">
            <a:noFill/>
          </a:ln>
        </p:spPr>
        <p:txBody>
          <a:bodyPr>
            <a:spAutoFit/>
          </a:bodyPr>
          <a:lstStyle/>
          <a:p>
            <a:pPr lvl="0">
              <a:buClr>
                <a:srgbClr val="000000"/>
              </a:buClr>
            </a:pPr>
            <a:endParaRPr sz="4000" dirty="0">
              <a:latin typeface="Times New Roman" panose="02020603050405020304" pitchFamily="2" charset="0"/>
              <a:ea typeface="宋体" panose="02010600030101010101" pitchFamily="2" charset="-122"/>
            </a:endParaRPr>
          </a:p>
        </p:txBody>
      </p:sp>
      <p:grpSp>
        <p:nvGrpSpPr>
          <p:cNvPr id="7176" name="组合 7175"/>
          <p:cNvGrpSpPr/>
          <p:nvPr/>
        </p:nvGrpSpPr>
        <p:grpSpPr>
          <a:xfrm>
            <a:off x="1450975" y="1717675"/>
            <a:ext cx="7077075" cy="1879600"/>
            <a:chOff x="1296" y="1298"/>
            <a:chExt cx="4458" cy="1184"/>
          </a:xfrm>
        </p:grpSpPr>
        <p:sp>
          <p:nvSpPr>
            <p:cNvPr id="7177" name="文本框 7176"/>
            <p:cNvSpPr txBox="1"/>
            <p:nvPr/>
          </p:nvSpPr>
          <p:spPr>
            <a:xfrm>
              <a:off x="1334" y="1298"/>
              <a:ext cx="3850" cy="365"/>
            </a:xfrm>
            <a:prstGeom prst="rect">
              <a:avLst/>
            </a:prstGeom>
            <a:noFill/>
            <a:ln w="9525">
              <a:noFill/>
            </a:ln>
          </p:spPr>
          <p:txBody>
            <a:bodyPr>
              <a:spAutoFit/>
            </a:bodyPr>
            <a:lstStyle/>
            <a:p>
              <a:pPr lvl="0">
                <a:buClr>
                  <a:srgbClr val="000000"/>
                </a:buClr>
              </a:pPr>
              <a:r>
                <a:rPr lang="en-US" altLang="zh-CN" sz="3200" b="1" dirty="0">
                  <a:solidFill>
                    <a:srgbClr val="FF3300"/>
                  </a:solidFill>
                  <a:effectLst>
                    <a:outerShdw blurRad="38100" dist="38100" dir="2700000">
                      <a:srgbClr val="C0C0C0"/>
                    </a:outerShdw>
                  </a:effectLst>
                  <a:latin typeface="Times New Roman" panose="02020603050405020304" pitchFamily="2" charset="0"/>
                  <a:ea typeface="宋体" panose="02010600030101010101" pitchFamily="2" charset="-122"/>
                </a:rPr>
                <a:t>“</a:t>
              </a:r>
              <a:r>
                <a:rPr lang="zh-CN" altLang="en-US" sz="3200" b="1" dirty="0">
                  <a:solidFill>
                    <a:srgbClr val="0000FF"/>
                  </a:solidFill>
                  <a:effectLst>
                    <a:outerShdw blurRad="38100" dist="38100" dir="2700000">
                      <a:srgbClr val="C0C0C0"/>
                    </a:outerShdw>
                  </a:effectLst>
                  <a:latin typeface="Times New Roman" panose="02020603050405020304" pitchFamily="2" charset="0"/>
                  <a:ea typeface="宋体" panose="02010600030101010101" pitchFamily="2" charset="-122"/>
                </a:rPr>
                <a:t>赋</a:t>
              </a:r>
              <a:r>
                <a:rPr lang="zh-CN" altLang="en-US" sz="3200" b="1" dirty="0">
                  <a:solidFill>
                    <a:srgbClr val="FF3300"/>
                  </a:solidFill>
                  <a:effectLst>
                    <a:outerShdw blurRad="38100" dist="38100" dir="2700000">
                      <a:srgbClr val="C0C0C0"/>
                    </a:outerShdw>
                  </a:effectLst>
                  <a:latin typeface="Times New Roman" panose="02020603050405020304" pitchFamily="2" charset="0"/>
                  <a:ea typeface="宋体" panose="02010600030101010101" pitchFamily="2" charset="-122"/>
                </a:rPr>
                <a:t>者，敷陈其事而直言之也”</a:t>
              </a:r>
            </a:p>
          </p:txBody>
        </p:sp>
        <p:sp>
          <p:nvSpPr>
            <p:cNvPr id="7178" name="文本框 7177"/>
            <p:cNvSpPr txBox="1"/>
            <p:nvPr/>
          </p:nvSpPr>
          <p:spPr>
            <a:xfrm>
              <a:off x="1344" y="1705"/>
              <a:ext cx="3450" cy="365"/>
            </a:xfrm>
            <a:prstGeom prst="rect">
              <a:avLst/>
            </a:prstGeom>
            <a:noFill/>
            <a:ln w="9525">
              <a:noFill/>
            </a:ln>
          </p:spPr>
          <p:txBody>
            <a:bodyPr>
              <a:spAutoFit/>
            </a:bodyPr>
            <a:lstStyle/>
            <a:p>
              <a:pPr lvl="0">
                <a:buClr>
                  <a:srgbClr val="000000"/>
                </a:buClr>
              </a:pPr>
              <a:r>
                <a:rPr lang="en-US" altLang="zh-CN" sz="3200" b="1" dirty="0">
                  <a:solidFill>
                    <a:srgbClr val="FF3300"/>
                  </a:solidFill>
                  <a:effectLst>
                    <a:outerShdw blurRad="38100" dist="38100" dir="2700000">
                      <a:srgbClr val="C0C0C0"/>
                    </a:outerShdw>
                  </a:effectLst>
                  <a:latin typeface="Times New Roman" panose="02020603050405020304" pitchFamily="2" charset="0"/>
                  <a:ea typeface="宋体" panose="02010600030101010101" pitchFamily="2" charset="-122"/>
                </a:rPr>
                <a:t>“</a:t>
              </a:r>
              <a:r>
                <a:rPr lang="zh-CN" altLang="en-US" sz="3200" b="1" dirty="0">
                  <a:solidFill>
                    <a:srgbClr val="0000FF"/>
                  </a:solidFill>
                  <a:effectLst>
                    <a:outerShdw blurRad="38100" dist="38100" dir="2700000">
                      <a:srgbClr val="C0C0C0"/>
                    </a:outerShdw>
                  </a:effectLst>
                  <a:latin typeface="Times New Roman" panose="02020603050405020304" pitchFamily="2" charset="0"/>
                  <a:ea typeface="宋体" panose="02010600030101010101" pitchFamily="2" charset="-122"/>
                </a:rPr>
                <a:t>比</a:t>
              </a:r>
              <a:r>
                <a:rPr lang="zh-CN" altLang="en-US" sz="3200" b="1" dirty="0">
                  <a:solidFill>
                    <a:srgbClr val="FF3300"/>
                  </a:solidFill>
                  <a:effectLst>
                    <a:outerShdw blurRad="38100" dist="38100" dir="2700000">
                      <a:srgbClr val="C0C0C0"/>
                    </a:outerShdw>
                  </a:effectLst>
                  <a:latin typeface="Times New Roman" panose="02020603050405020304" pitchFamily="2" charset="0"/>
                  <a:ea typeface="宋体" panose="02010600030101010101" pitchFamily="2" charset="-122"/>
                </a:rPr>
                <a:t>者，以彼物比此物也”</a:t>
              </a:r>
            </a:p>
          </p:txBody>
        </p:sp>
        <p:sp>
          <p:nvSpPr>
            <p:cNvPr id="7179" name="文本框 7178"/>
            <p:cNvSpPr txBox="1"/>
            <p:nvPr/>
          </p:nvSpPr>
          <p:spPr>
            <a:xfrm>
              <a:off x="1296" y="2117"/>
              <a:ext cx="4458" cy="365"/>
            </a:xfrm>
            <a:prstGeom prst="rect">
              <a:avLst/>
            </a:prstGeom>
            <a:noFill/>
            <a:ln w="9525">
              <a:noFill/>
            </a:ln>
          </p:spPr>
          <p:txBody>
            <a:bodyPr>
              <a:spAutoFit/>
            </a:bodyPr>
            <a:lstStyle/>
            <a:p>
              <a:pPr lvl="0">
                <a:buClr>
                  <a:srgbClr val="000000"/>
                </a:buClr>
              </a:pPr>
              <a:r>
                <a:rPr lang="en-US" altLang="zh-CN" sz="3200" b="1" dirty="0">
                  <a:solidFill>
                    <a:srgbClr val="FF3300"/>
                  </a:solidFill>
                  <a:effectLst>
                    <a:outerShdw blurRad="38100" dist="38100" dir="2700000">
                      <a:srgbClr val="C0C0C0"/>
                    </a:outerShdw>
                  </a:effectLst>
                  <a:latin typeface="Times New Roman" panose="02020603050405020304" pitchFamily="2" charset="0"/>
                  <a:ea typeface="宋体" panose="02010600030101010101" pitchFamily="2" charset="-122"/>
                </a:rPr>
                <a:t> “</a:t>
              </a:r>
              <a:r>
                <a:rPr lang="zh-CN" altLang="en-US" sz="3200" b="1">
                  <a:solidFill>
                    <a:srgbClr val="0000FF"/>
                  </a:solidFill>
                  <a:effectLst>
                    <a:outerShdw blurRad="38100" dist="38100" dir="2700000">
                      <a:srgbClr val="C0C0C0"/>
                    </a:outerShdw>
                  </a:effectLst>
                  <a:latin typeface="Times New Roman" panose="02020603050405020304" pitchFamily="2" charset="0"/>
                  <a:ea typeface="宋体" panose="02010600030101010101" pitchFamily="2" charset="-122"/>
                </a:rPr>
                <a:t>兴</a:t>
              </a:r>
              <a:r>
                <a:rPr lang="zh-CN" altLang="en-US" sz="3200" b="1" dirty="0">
                  <a:solidFill>
                    <a:srgbClr val="FF3300"/>
                  </a:solidFill>
                  <a:effectLst>
                    <a:outerShdw blurRad="38100" dist="38100" dir="2700000">
                      <a:srgbClr val="C0C0C0"/>
                    </a:outerShdw>
                  </a:effectLst>
                  <a:latin typeface="Times New Roman" panose="02020603050405020304" pitchFamily="2" charset="0"/>
                  <a:ea typeface="宋体" panose="02010600030101010101" pitchFamily="2" charset="-122"/>
                </a:rPr>
                <a:t>者，先言他物以引起所咏之物也”</a:t>
              </a:r>
            </a:p>
          </p:txBody>
        </p:sp>
      </p:grpSp>
      <p:sp>
        <p:nvSpPr>
          <p:cNvPr id="7180" name="文本框 7179"/>
          <p:cNvSpPr txBox="1"/>
          <p:nvPr/>
        </p:nvSpPr>
        <p:spPr>
          <a:xfrm>
            <a:off x="685800" y="4365625"/>
            <a:ext cx="611188" cy="1905000"/>
          </a:xfrm>
          <a:prstGeom prst="rect">
            <a:avLst/>
          </a:prstGeom>
          <a:noFill/>
          <a:ln w="9525">
            <a:noFill/>
          </a:ln>
        </p:spPr>
        <p:txBody>
          <a:bodyPr vert="eaVert">
            <a:spAutoFit/>
          </a:bodyPr>
          <a:lstStyle/>
          <a:p>
            <a:pPr lvl="0" algn="ctr">
              <a:spcBef>
                <a:spcPct val="50000"/>
              </a:spcBef>
              <a:buClr>
                <a:srgbClr val="000000"/>
              </a:buClr>
            </a:pPr>
            <a:r>
              <a:rPr lang="zh-CN" altLang="en-US" sz="2800" b="1" dirty="0">
                <a:solidFill>
                  <a:srgbClr val="0000FF"/>
                </a:solidFill>
                <a:effectLst>
                  <a:outerShdw blurRad="38100" dist="38100" dir="2700000">
                    <a:srgbClr val="C0C0C0"/>
                  </a:outerShdw>
                </a:effectLst>
                <a:latin typeface="Times New Roman" panose="02020603050405020304" pitchFamily="2" charset="0"/>
                <a:ea typeface="宋体" panose="02010600030101010101" pitchFamily="2" charset="-122"/>
              </a:rPr>
              <a:t>现在的解释</a:t>
            </a:r>
          </a:p>
        </p:txBody>
      </p:sp>
      <p:sp>
        <p:nvSpPr>
          <p:cNvPr id="7181" name="文本框 7180"/>
          <p:cNvSpPr txBox="1"/>
          <p:nvPr/>
        </p:nvSpPr>
        <p:spPr>
          <a:xfrm>
            <a:off x="2209800" y="4792663"/>
            <a:ext cx="1600200" cy="1616075"/>
          </a:xfrm>
          <a:prstGeom prst="rect">
            <a:avLst/>
          </a:prstGeom>
          <a:noFill/>
          <a:ln w="9525">
            <a:noFill/>
          </a:ln>
        </p:spPr>
        <p:txBody>
          <a:bodyPr>
            <a:spAutoFit/>
          </a:bodyPr>
          <a:lstStyle/>
          <a:p>
            <a:pPr lvl="0">
              <a:spcBef>
                <a:spcPct val="50000"/>
              </a:spcBef>
              <a:buClr>
                <a:srgbClr val="000000"/>
              </a:buClr>
            </a:pPr>
            <a:endParaRPr lang="en-US" altLang="zh-CN" sz="4000">
              <a:latin typeface="Times New Roman" panose="02020603050405020304" pitchFamily="2" charset="0"/>
              <a:ea typeface="宋体" panose="02010600030101010101" pitchFamily="2" charset="-122"/>
            </a:endParaRPr>
          </a:p>
          <a:p>
            <a:pPr lvl="0">
              <a:spcBef>
                <a:spcPct val="50000"/>
              </a:spcBef>
              <a:buClr>
                <a:srgbClr val="000000"/>
              </a:buClr>
            </a:pPr>
            <a:endParaRPr lang="en-US" altLang="zh-CN" sz="4000">
              <a:latin typeface="Times New Roman" panose="02020603050405020304" pitchFamily="2" charset="0"/>
              <a:ea typeface="宋体" panose="02010600030101010101" pitchFamily="2" charset="-122"/>
            </a:endParaRPr>
          </a:p>
        </p:txBody>
      </p:sp>
      <p:sp>
        <p:nvSpPr>
          <p:cNvPr id="7182" name="文本框 7181"/>
          <p:cNvSpPr txBox="1"/>
          <p:nvPr/>
        </p:nvSpPr>
        <p:spPr>
          <a:xfrm>
            <a:off x="4098925" y="4764088"/>
            <a:ext cx="184150" cy="701675"/>
          </a:xfrm>
          <a:prstGeom prst="rect">
            <a:avLst/>
          </a:prstGeom>
          <a:noFill/>
          <a:ln w="9525">
            <a:noFill/>
          </a:ln>
        </p:spPr>
        <p:txBody>
          <a:bodyPr wrap="none" anchor="t">
            <a:spAutoFit/>
          </a:bodyPr>
          <a:lstStyle/>
          <a:p>
            <a:pPr lvl="0">
              <a:buClr>
                <a:srgbClr val="000000"/>
              </a:buClr>
            </a:pPr>
            <a:endParaRPr sz="4000" dirty="0">
              <a:latin typeface="Times New Roman" panose="02020603050405020304" pitchFamily="2" charset="0"/>
              <a:ea typeface="宋体" panose="02010600030101010101" pitchFamily="2" charset="-122"/>
            </a:endParaRPr>
          </a:p>
        </p:txBody>
      </p:sp>
      <p:grpSp>
        <p:nvGrpSpPr>
          <p:cNvPr id="7183" name="组合 7182"/>
          <p:cNvGrpSpPr/>
          <p:nvPr/>
        </p:nvGrpSpPr>
        <p:grpSpPr>
          <a:xfrm>
            <a:off x="1598613" y="4292600"/>
            <a:ext cx="6324600" cy="2133600"/>
            <a:chOff x="1392" y="2704"/>
            <a:chExt cx="3984" cy="1344"/>
          </a:xfrm>
        </p:grpSpPr>
        <p:sp>
          <p:nvSpPr>
            <p:cNvPr id="7184" name="文本框 7183"/>
            <p:cNvSpPr txBox="1"/>
            <p:nvPr/>
          </p:nvSpPr>
          <p:spPr>
            <a:xfrm>
              <a:off x="1392" y="2704"/>
              <a:ext cx="3792" cy="365"/>
            </a:xfrm>
            <a:prstGeom prst="rect">
              <a:avLst/>
            </a:prstGeom>
            <a:noFill/>
            <a:ln w="9525">
              <a:noFill/>
            </a:ln>
          </p:spPr>
          <p:txBody>
            <a:bodyPr>
              <a:spAutoFit/>
            </a:bodyPr>
            <a:lstStyle/>
            <a:p>
              <a:pPr lvl="0">
                <a:spcBef>
                  <a:spcPct val="50000"/>
                </a:spcBef>
                <a:buClr>
                  <a:srgbClr val="000000"/>
                </a:buClr>
              </a:pPr>
              <a:r>
                <a:rPr lang="zh-CN" altLang="en-US" sz="3200" b="1" dirty="0">
                  <a:solidFill>
                    <a:srgbClr val="EE1302"/>
                  </a:solidFill>
                  <a:effectLst>
                    <a:outerShdw blurRad="38100" dist="38100" dir="2700000">
                      <a:srgbClr val="C0C0C0"/>
                    </a:outerShdw>
                  </a:effectLst>
                  <a:latin typeface="Times New Roman" panose="02020603050405020304" pitchFamily="2" charset="0"/>
                  <a:ea typeface="宋体" panose="02010600030101010101" pitchFamily="2" charset="-122"/>
                </a:rPr>
                <a:t>赋</a:t>
              </a:r>
              <a:r>
                <a:rPr lang="zh-CN" altLang="en-US" sz="3200" b="1" dirty="0">
                  <a:solidFill>
                    <a:srgbClr val="0000FF"/>
                  </a:solidFill>
                  <a:effectLst>
                    <a:outerShdw blurRad="38100" dist="38100" dir="2700000">
                      <a:srgbClr val="C0C0C0"/>
                    </a:outerShdw>
                  </a:effectLst>
                  <a:latin typeface="Times New Roman" panose="02020603050405020304" pitchFamily="2" charset="0"/>
                  <a:ea typeface="宋体" panose="02010600030101010101" pitchFamily="2" charset="-122"/>
                </a:rPr>
                <a:t>就是铺陈直叙。</a:t>
              </a:r>
            </a:p>
          </p:txBody>
        </p:sp>
        <p:sp>
          <p:nvSpPr>
            <p:cNvPr id="7185" name="文本框 7184"/>
            <p:cNvSpPr txBox="1"/>
            <p:nvPr/>
          </p:nvSpPr>
          <p:spPr>
            <a:xfrm>
              <a:off x="1392" y="3040"/>
              <a:ext cx="2160" cy="365"/>
            </a:xfrm>
            <a:prstGeom prst="rect">
              <a:avLst/>
            </a:prstGeom>
            <a:noFill/>
            <a:ln w="9525">
              <a:noFill/>
            </a:ln>
          </p:spPr>
          <p:txBody>
            <a:bodyPr>
              <a:spAutoFit/>
            </a:bodyPr>
            <a:lstStyle/>
            <a:p>
              <a:pPr lvl="0">
                <a:spcBef>
                  <a:spcPct val="50000"/>
                </a:spcBef>
                <a:buClr>
                  <a:srgbClr val="000000"/>
                </a:buClr>
              </a:pPr>
              <a:r>
                <a:rPr lang="zh-CN" altLang="en-US" sz="3200" b="1" dirty="0">
                  <a:solidFill>
                    <a:srgbClr val="EE1302"/>
                  </a:solidFill>
                  <a:effectLst>
                    <a:outerShdw blurRad="38100" dist="38100" dir="2700000">
                      <a:srgbClr val="C0C0C0"/>
                    </a:outerShdw>
                  </a:effectLst>
                  <a:latin typeface="Times New Roman" panose="02020603050405020304" pitchFamily="2" charset="0"/>
                  <a:ea typeface="宋体" panose="02010600030101010101" pitchFamily="2" charset="-122"/>
                </a:rPr>
                <a:t>比</a:t>
              </a:r>
              <a:r>
                <a:rPr lang="zh-CN" altLang="en-US" sz="3200" b="1" dirty="0">
                  <a:solidFill>
                    <a:srgbClr val="0000FF"/>
                  </a:solidFill>
                  <a:effectLst>
                    <a:outerShdw blurRad="38100" dist="38100" dir="2700000">
                      <a:srgbClr val="C0C0C0"/>
                    </a:outerShdw>
                  </a:effectLst>
                  <a:latin typeface="Times New Roman" panose="02020603050405020304" pitchFamily="2" charset="0"/>
                  <a:ea typeface="宋体" panose="02010600030101010101" pitchFamily="2" charset="-122"/>
                </a:rPr>
                <a:t>就是比喻。</a:t>
              </a:r>
            </a:p>
          </p:txBody>
        </p:sp>
        <p:sp>
          <p:nvSpPr>
            <p:cNvPr id="7186" name="文本框 7185"/>
            <p:cNvSpPr txBox="1"/>
            <p:nvPr/>
          </p:nvSpPr>
          <p:spPr>
            <a:xfrm>
              <a:off x="1392" y="3376"/>
              <a:ext cx="3984" cy="672"/>
            </a:xfrm>
            <a:prstGeom prst="rect">
              <a:avLst/>
            </a:prstGeom>
            <a:noFill/>
            <a:ln w="9525">
              <a:noFill/>
            </a:ln>
          </p:spPr>
          <p:txBody>
            <a:bodyPr>
              <a:spAutoFit/>
            </a:bodyPr>
            <a:lstStyle/>
            <a:p>
              <a:pPr lvl="0">
                <a:spcBef>
                  <a:spcPct val="50000"/>
                </a:spcBef>
                <a:buClr>
                  <a:srgbClr val="000000"/>
                </a:buClr>
              </a:pPr>
              <a:r>
                <a:rPr lang="zh-CN" altLang="en-US" sz="3200" b="1" dirty="0">
                  <a:solidFill>
                    <a:srgbClr val="EE1302"/>
                  </a:solidFill>
                  <a:effectLst>
                    <a:outerShdw blurRad="38100" dist="38100" dir="2700000">
                      <a:srgbClr val="C0C0C0"/>
                    </a:outerShdw>
                  </a:effectLst>
                  <a:latin typeface="Times New Roman" panose="02020603050405020304" pitchFamily="2" charset="0"/>
                  <a:ea typeface="宋体" panose="02010600030101010101" pitchFamily="2" charset="-122"/>
                </a:rPr>
                <a:t>兴</a:t>
              </a:r>
              <a:r>
                <a:rPr lang="zh-CN" altLang="en-US" sz="3200" b="1" dirty="0">
                  <a:solidFill>
                    <a:srgbClr val="0000FF"/>
                  </a:solidFill>
                  <a:effectLst>
                    <a:outerShdw blurRad="38100" dist="38100" dir="2700000">
                      <a:srgbClr val="C0C0C0"/>
                    </a:outerShdw>
                  </a:effectLst>
                  <a:latin typeface="Times New Roman" panose="02020603050405020304" pitchFamily="2" charset="0"/>
                  <a:ea typeface="宋体" panose="02010600030101010101" pitchFamily="2" charset="-122"/>
                </a:rPr>
                <a:t>就是借助其它事物为所咏之内容作铺垫。</a:t>
              </a:r>
            </a:p>
          </p:txBody>
        </p:sp>
      </p:grpSp>
      <p:sp>
        <p:nvSpPr>
          <p:cNvPr id="18" name="矩形 17"/>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74"/>
                                        </p:tgtEl>
                                        <p:attrNameLst>
                                          <p:attrName>style.visibility</p:attrName>
                                        </p:attrNameLst>
                                      </p:cBhvr>
                                      <p:to>
                                        <p:strVal val="visible"/>
                                      </p:to>
                                    </p:set>
                                    <p:animEffect transition="in" filter="box(in)">
                                      <p:cBhvr>
                                        <p:cTn id="7" dur="500"/>
                                        <p:tgtEl>
                                          <p:spTgt spid="717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176"/>
                                        </p:tgtEl>
                                        <p:attrNameLst>
                                          <p:attrName>style.visibility</p:attrName>
                                        </p:attrNameLst>
                                      </p:cBhvr>
                                      <p:to>
                                        <p:strVal val="visible"/>
                                      </p:to>
                                    </p:set>
                                    <p:anim calcmode="lin" valueType="num">
                                      <p:cBhvr additive="base">
                                        <p:cTn id="12" dur="500" fill="hold"/>
                                        <p:tgtEl>
                                          <p:spTgt spid="7176"/>
                                        </p:tgtEl>
                                        <p:attrNameLst>
                                          <p:attrName>ppt_x</p:attrName>
                                        </p:attrNameLst>
                                      </p:cBhvr>
                                      <p:tavLst>
                                        <p:tav tm="0">
                                          <p:val>
                                            <p:strVal val="#ppt_x"/>
                                          </p:val>
                                        </p:tav>
                                        <p:tav tm="100000">
                                          <p:val>
                                            <p:strVal val="#ppt_x"/>
                                          </p:val>
                                        </p:tav>
                                      </p:tavLst>
                                    </p:anim>
                                    <p:anim calcmode="lin" valueType="num">
                                      <p:cBhvr additive="base">
                                        <p:cTn id="13" dur="500" fill="hold"/>
                                        <p:tgtEl>
                                          <p:spTgt spid="717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7180"/>
                                        </p:tgtEl>
                                        <p:attrNameLst>
                                          <p:attrName>style.visibility</p:attrName>
                                        </p:attrNameLst>
                                      </p:cBhvr>
                                      <p:to>
                                        <p:strVal val="visible"/>
                                      </p:to>
                                    </p:set>
                                    <p:animEffect transition="in" filter="box(in)">
                                      <p:cBhvr>
                                        <p:cTn id="18" dur="500"/>
                                        <p:tgtEl>
                                          <p:spTgt spid="7180"/>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nodeType="clickEffect">
                                  <p:stCondLst>
                                    <p:cond delay="0"/>
                                  </p:stCondLst>
                                  <p:childTnLst>
                                    <p:set>
                                      <p:cBhvr>
                                        <p:cTn id="22" dur="1" fill="hold">
                                          <p:stCondLst>
                                            <p:cond delay="0"/>
                                          </p:stCondLst>
                                        </p:cTn>
                                        <p:tgtEl>
                                          <p:spTgt spid="7183"/>
                                        </p:tgtEl>
                                        <p:attrNameLst>
                                          <p:attrName>style.visibility</p:attrName>
                                        </p:attrNameLst>
                                      </p:cBhvr>
                                      <p:to>
                                        <p:strVal val="visible"/>
                                      </p:to>
                                    </p:set>
                                    <p:animEffect transition="in" filter="wheel(4)">
                                      <p:cBhvr>
                                        <p:cTn id="23" dur="500"/>
                                        <p:tgtEl>
                                          <p:spTgt spid="71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p:bldP spid="7180" grpId="0"/>
    </p:bld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5" name="文本框 8194"/>
          <p:cNvSpPr txBox="1"/>
          <p:nvPr/>
        </p:nvSpPr>
        <p:spPr>
          <a:xfrm>
            <a:off x="457200" y="228600"/>
            <a:ext cx="8229600" cy="5699125"/>
          </a:xfrm>
          <a:prstGeom prst="rect">
            <a:avLst/>
          </a:prstGeom>
          <a:noFill/>
          <a:ln w="9525">
            <a:noFill/>
          </a:ln>
        </p:spPr>
        <p:txBody>
          <a:bodyPr>
            <a:spAutoFit/>
          </a:bodyPr>
          <a:lstStyle/>
          <a:p>
            <a:pPr lvl="0" algn="just">
              <a:spcBef>
                <a:spcPct val="50000"/>
              </a:spcBef>
              <a:buClr>
                <a:srgbClr val="000000"/>
              </a:buClr>
            </a:pPr>
            <a:r>
              <a:rPr lang="en-US" altLang="zh-CN" sz="3200" b="1" dirty="0">
                <a:solidFill>
                  <a:srgbClr val="0000FF"/>
                </a:solidFill>
                <a:latin typeface="Times New Roman" panose="02020603050405020304" pitchFamily="2" charset="0"/>
                <a:ea typeface="宋体" panose="02010600030101010101" pitchFamily="2" charset="-122"/>
              </a:rPr>
              <a:t>       </a:t>
            </a:r>
            <a:r>
              <a:rPr lang="en-US" altLang="zh-CN" sz="3200" b="1" dirty="0">
                <a:solidFill>
                  <a:srgbClr val="EE1302"/>
                </a:solidFill>
                <a:latin typeface="Times New Roman" panose="02020603050405020304" pitchFamily="2" charset="0"/>
                <a:ea typeface="宋体" panose="02010600030101010101" pitchFamily="2" charset="-122"/>
              </a:rPr>
              <a:t>《</a:t>
            </a:r>
            <a:r>
              <a:rPr lang="zh-CN" altLang="en-US" sz="3200" b="1" dirty="0">
                <a:solidFill>
                  <a:srgbClr val="EE1302"/>
                </a:solidFill>
                <a:latin typeface="Times New Roman" panose="02020603050405020304" pitchFamily="2" charset="0"/>
                <a:ea typeface="宋体" panose="02010600030101010101" pitchFamily="2" charset="-122"/>
              </a:rPr>
              <a:t>诗经</a:t>
            </a:r>
            <a:r>
              <a:rPr lang="en-US" altLang="zh-CN" sz="3200" b="1">
                <a:solidFill>
                  <a:srgbClr val="EE1302"/>
                </a:solidFill>
                <a:latin typeface="Times New Roman" panose="02020603050405020304" pitchFamily="2" charset="0"/>
                <a:ea typeface="宋体" panose="02010600030101010101" pitchFamily="2" charset="-122"/>
              </a:rPr>
              <a:t>》</a:t>
            </a:r>
            <a:r>
              <a:rPr lang="zh-CN" altLang="en-US" sz="3200" b="1" dirty="0">
                <a:solidFill>
                  <a:srgbClr val="0000FF"/>
                </a:solidFill>
                <a:latin typeface="Times New Roman" panose="02020603050405020304" pitchFamily="2" charset="0"/>
                <a:ea typeface="宋体" panose="02010600030101010101" pitchFamily="2" charset="-122"/>
              </a:rPr>
              <a:t>以</a:t>
            </a:r>
            <a:r>
              <a:rPr lang="zh-CN" altLang="en-US" sz="3200" b="1" dirty="0">
                <a:solidFill>
                  <a:srgbClr val="EE1302"/>
                </a:solidFill>
                <a:latin typeface="Times New Roman" panose="02020603050405020304" pitchFamily="2" charset="0"/>
                <a:ea typeface="宋体" panose="02010600030101010101" pitchFamily="2" charset="-122"/>
              </a:rPr>
              <a:t>四言</a:t>
            </a:r>
            <a:r>
              <a:rPr lang="zh-CN" altLang="en-US" sz="3200" b="1" dirty="0">
                <a:solidFill>
                  <a:srgbClr val="0000FF"/>
                </a:solidFill>
                <a:latin typeface="Times New Roman" panose="02020603050405020304" pitchFamily="2" charset="0"/>
                <a:ea typeface="宋体" panose="02010600030101010101" pitchFamily="2" charset="-122"/>
              </a:rPr>
              <a:t>为主，兼有</a:t>
            </a:r>
            <a:r>
              <a:rPr lang="zh-CN" altLang="en-US" sz="3200" b="1" dirty="0">
                <a:solidFill>
                  <a:srgbClr val="EE1302"/>
                </a:solidFill>
                <a:latin typeface="Times New Roman" panose="02020603050405020304" pitchFamily="2" charset="0"/>
                <a:ea typeface="宋体" panose="02010600030101010101" pitchFamily="2" charset="-122"/>
              </a:rPr>
              <a:t>杂言</a:t>
            </a:r>
            <a:r>
              <a:rPr lang="zh-CN" altLang="en-US" sz="3200" b="1" dirty="0">
                <a:solidFill>
                  <a:srgbClr val="0000FF"/>
                </a:solidFill>
                <a:latin typeface="Times New Roman" panose="02020603050405020304" pitchFamily="2" charset="0"/>
                <a:ea typeface="宋体" panose="02010600030101010101" pitchFamily="2" charset="-122"/>
              </a:rPr>
              <a:t>。</a:t>
            </a:r>
          </a:p>
          <a:p>
            <a:pPr lvl="0" algn="just">
              <a:spcBef>
                <a:spcPct val="50000"/>
              </a:spcBef>
              <a:buClr>
                <a:srgbClr val="000000"/>
              </a:buClr>
            </a:pPr>
            <a:r>
              <a:rPr lang="zh-CN" altLang="en-US" sz="3200" b="1" dirty="0">
                <a:solidFill>
                  <a:srgbClr val="0000FF"/>
                </a:solidFill>
                <a:latin typeface="Times New Roman" panose="02020603050405020304" pitchFamily="2" charset="0"/>
                <a:ea typeface="宋体" panose="02010600030101010101" pitchFamily="2" charset="-122"/>
              </a:rPr>
              <a:t>         在结构上多采用</a:t>
            </a:r>
            <a:r>
              <a:rPr lang="zh-CN" altLang="en-US" sz="3200" b="1" dirty="0">
                <a:solidFill>
                  <a:srgbClr val="EE1302"/>
                </a:solidFill>
                <a:latin typeface="Times New Roman" panose="02020603050405020304" pitchFamily="2" charset="0"/>
                <a:ea typeface="宋体" panose="02010600030101010101" pitchFamily="2" charset="-122"/>
              </a:rPr>
              <a:t>重章叠句</a:t>
            </a:r>
            <a:r>
              <a:rPr lang="zh-CN" altLang="en-US" sz="3200" b="1" dirty="0">
                <a:solidFill>
                  <a:srgbClr val="0000FF"/>
                </a:solidFill>
                <a:latin typeface="Times New Roman" panose="02020603050405020304" pitchFamily="2" charset="0"/>
                <a:ea typeface="宋体" panose="02010600030101010101" pitchFamily="2" charset="-122"/>
              </a:rPr>
              <a:t>的形式加强抒情效果。每一章只变换几个字，却能收到</a:t>
            </a:r>
            <a:r>
              <a:rPr lang="zh-CN" altLang="en-US" sz="3200" b="1" dirty="0">
                <a:solidFill>
                  <a:srgbClr val="EE1302"/>
                </a:solidFill>
                <a:latin typeface="Times New Roman" panose="02020603050405020304" pitchFamily="2" charset="0"/>
                <a:ea typeface="宋体" panose="02010600030101010101" pitchFamily="2" charset="-122"/>
              </a:rPr>
              <a:t>回旋跌宕</a:t>
            </a:r>
            <a:r>
              <a:rPr lang="zh-CN" altLang="en-US" sz="3200" b="1" dirty="0">
                <a:solidFill>
                  <a:srgbClr val="0000FF"/>
                </a:solidFill>
                <a:latin typeface="Times New Roman" panose="02020603050405020304" pitchFamily="2" charset="0"/>
                <a:ea typeface="宋体" panose="02010600030101010101" pitchFamily="2" charset="-122"/>
              </a:rPr>
              <a:t>的艺术效果。</a:t>
            </a:r>
          </a:p>
          <a:p>
            <a:pPr lvl="0" algn="just">
              <a:spcBef>
                <a:spcPct val="50000"/>
              </a:spcBef>
              <a:buClr>
                <a:srgbClr val="000000"/>
              </a:buClr>
            </a:pPr>
            <a:r>
              <a:rPr lang="zh-CN" altLang="en-US" sz="3200" b="1" dirty="0">
                <a:solidFill>
                  <a:srgbClr val="0000FF"/>
                </a:solidFill>
                <a:latin typeface="Times New Roman" panose="02020603050405020304" pitchFamily="2" charset="0"/>
                <a:ea typeface="宋体" panose="02010600030101010101" pitchFamily="2" charset="-122"/>
              </a:rPr>
              <a:t>        在语言上多采用</a:t>
            </a:r>
            <a:r>
              <a:rPr lang="zh-CN" altLang="en-US" sz="3200" b="1" dirty="0">
                <a:solidFill>
                  <a:srgbClr val="EE1302"/>
                </a:solidFill>
                <a:latin typeface="Times New Roman" panose="02020603050405020304" pitchFamily="2" charset="0"/>
                <a:ea typeface="宋体" panose="02010600030101010101" pitchFamily="2" charset="-122"/>
              </a:rPr>
              <a:t>双声叠韵</a:t>
            </a:r>
            <a:r>
              <a:rPr lang="zh-CN" altLang="en-US" sz="3200" b="1" dirty="0">
                <a:solidFill>
                  <a:srgbClr val="0000FF"/>
                </a:solidFill>
                <a:latin typeface="Times New Roman" panose="02020603050405020304" pitchFamily="2" charset="0"/>
                <a:ea typeface="宋体" panose="02010600030101010101" pitchFamily="2" charset="-122"/>
              </a:rPr>
              <a:t>、叠字连绵词来状物、拟声、穷貌。</a:t>
            </a:r>
          </a:p>
          <a:p>
            <a:pPr lvl="0" algn="just">
              <a:spcBef>
                <a:spcPct val="50000"/>
              </a:spcBef>
              <a:buClr>
                <a:srgbClr val="000000"/>
              </a:buClr>
            </a:pPr>
            <a:r>
              <a:rPr lang="zh-CN" altLang="en-US" sz="3200" b="1" dirty="0">
                <a:solidFill>
                  <a:srgbClr val="0000FF"/>
                </a:solidFill>
                <a:latin typeface="Times New Roman" panose="02020603050405020304" pitchFamily="2" charset="0"/>
                <a:ea typeface="宋体" panose="02010600030101010101" pitchFamily="2" charset="-122"/>
              </a:rPr>
              <a:t>         此外，</a:t>
            </a:r>
            <a:r>
              <a:rPr lang="en-US" altLang="zh-CN" sz="3200" b="1" dirty="0">
                <a:solidFill>
                  <a:srgbClr val="0000FF"/>
                </a:solidFill>
                <a:latin typeface="Times New Roman" panose="02020603050405020304" pitchFamily="2" charset="0"/>
                <a:ea typeface="宋体" panose="02010600030101010101" pitchFamily="2" charset="-122"/>
              </a:rPr>
              <a:t>《</a:t>
            </a:r>
            <a:r>
              <a:rPr lang="zh-CN" altLang="en-US" sz="3200" b="1" dirty="0">
                <a:solidFill>
                  <a:srgbClr val="0000FF"/>
                </a:solidFill>
                <a:latin typeface="Times New Roman" panose="02020603050405020304" pitchFamily="2" charset="0"/>
                <a:ea typeface="宋体" panose="02010600030101010101" pitchFamily="2" charset="-122"/>
              </a:rPr>
              <a:t>诗经</a:t>
            </a:r>
            <a:r>
              <a:rPr lang="en-US" altLang="zh-CN" sz="3200" b="1" dirty="0">
                <a:solidFill>
                  <a:srgbClr val="0000FF"/>
                </a:solidFill>
                <a:latin typeface="Times New Roman" panose="02020603050405020304" pitchFamily="2" charset="0"/>
                <a:ea typeface="宋体" panose="02010600030101010101" pitchFamily="2" charset="-122"/>
              </a:rPr>
              <a:t>》</a:t>
            </a:r>
            <a:r>
              <a:rPr lang="zh-CN" altLang="en-US" sz="3200" b="1" dirty="0">
                <a:solidFill>
                  <a:srgbClr val="0000FF"/>
                </a:solidFill>
                <a:latin typeface="Times New Roman" panose="02020603050405020304" pitchFamily="2" charset="0"/>
                <a:ea typeface="宋体" panose="02010600030101010101" pitchFamily="2" charset="-122"/>
              </a:rPr>
              <a:t>在押韵上有的句句押韵，有的隔句押韵，有的一韵到底，有的中途转韵，现代诗歌的用韵规律在</a:t>
            </a:r>
            <a:r>
              <a:rPr lang="en-US" altLang="zh-CN" sz="3200" b="1" dirty="0">
                <a:solidFill>
                  <a:srgbClr val="0000FF"/>
                </a:solidFill>
                <a:latin typeface="Times New Roman" panose="02020603050405020304" pitchFamily="2" charset="0"/>
                <a:ea typeface="宋体" panose="02010600030101010101" pitchFamily="2" charset="-122"/>
              </a:rPr>
              <a:t>《</a:t>
            </a:r>
            <a:r>
              <a:rPr lang="zh-CN" altLang="en-US" sz="3200" b="1" dirty="0">
                <a:solidFill>
                  <a:srgbClr val="0000FF"/>
                </a:solidFill>
                <a:latin typeface="Times New Roman" panose="02020603050405020304" pitchFamily="2" charset="0"/>
                <a:ea typeface="宋体" panose="02010600030101010101" pitchFamily="2" charset="-122"/>
              </a:rPr>
              <a:t>诗经</a:t>
            </a:r>
            <a:r>
              <a:rPr lang="en-US" altLang="zh-CN" sz="3200" b="1" dirty="0">
                <a:solidFill>
                  <a:srgbClr val="0000FF"/>
                </a:solidFill>
                <a:latin typeface="Times New Roman" panose="02020603050405020304" pitchFamily="2" charset="0"/>
                <a:ea typeface="宋体" panose="02010600030101010101" pitchFamily="2" charset="-122"/>
              </a:rPr>
              <a:t>》</a:t>
            </a:r>
            <a:r>
              <a:rPr lang="zh-CN" altLang="en-US" sz="3200" b="1" dirty="0">
                <a:solidFill>
                  <a:srgbClr val="0000FF"/>
                </a:solidFill>
                <a:latin typeface="Times New Roman" panose="02020603050405020304" pitchFamily="2" charset="0"/>
                <a:ea typeface="宋体" panose="02010600030101010101" pitchFamily="2" charset="-122"/>
              </a:rPr>
              <a:t>中几乎都已经具备了。 </a:t>
            </a:r>
            <a:endParaRPr lang="zh-CN" altLang="en-US" sz="3200" b="1">
              <a:solidFill>
                <a:srgbClr val="0000FF"/>
              </a:solidFill>
              <a:latin typeface="Times New Roman" panose="02020603050405020304" pitchFamily="2" charset="0"/>
              <a:ea typeface="宋体" panose="02010600030101010101" pitchFamily="2" charset="-122"/>
            </a:endParaRPr>
          </a:p>
        </p:txBody>
      </p:sp>
      <p:sp>
        <p:nvSpPr>
          <p:cNvPr id="3" name="矩形 2"/>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图片 5121" descr="dw1792"/>
          <p:cNvPicPr>
            <a:picLocks noChangeAspect="1"/>
          </p:cNvPicPr>
          <p:nvPr/>
        </p:nvPicPr>
        <p:blipFill>
          <a:blip r:embed="rId2"/>
          <a:stretch>
            <a:fillRect/>
          </a:stretch>
        </p:blipFill>
        <p:spPr>
          <a:xfrm>
            <a:off x="0" y="0"/>
            <a:ext cx="9144000" cy="6889750"/>
          </a:xfrm>
          <a:prstGeom prst="rect">
            <a:avLst/>
          </a:prstGeom>
          <a:noFill/>
          <a:ln w="9525">
            <a:noFill/>
          </a:ln>
        </p:spPr>
      </p:pic>
      <p:sp>
        <p:nvSpPr>
          <p:cNvPr id="5123" name="标题 5122"/>
          <p:cNvSpPr>
            <a:spLocks noGrp="1"/>
          </p:cNvSpPr>
          <p:nvPr>
            <p:ph type="ctrTitle"/>
          </p:nvPr>
        </p:nvSpPr>
        <p:spPr>
          <a:xfrm>
            <a:off x="900113" y="476250"/>
            <a:ext cx="7772400" cy="1470025"/>
          </a:xfrm>
        </p:spPr>
        <p:txBody>
          <a:bodyPr anchor="ctr"/>
          <a:lstStyle/>
          <a:p>
            <a:pPr defTabSz="914400">
              <a:buNone/>
            </a:pPr>
            <a:r>
              <a:rPr lang="zh-CN" altLang="en-US" sz="9600" b="1" kern="1200" baseline="0" dirty="0">
                <a:solidFill>
                  <a:srgbClr val="FF0000"/>
                </a:solidFill>
                <a:latin typeface="Arial" panose="020B0604020202020204" pitchFamily="34" charset="0"/>
                <a:ea typeface="黑体" panose="02010600030101010101" charset="-122"/>
              </a:rPr>
              <a:t>关  雎</a:t>
            </a:r>
          </a:p>
        </p:txBody>
      </p:sp>
      <p:sp>
        <p:nvSpPr>
          <p:cNvPr id="4" name="矩形 3"/>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标题 1"/>
          <p:cNvSpPr>
            <a:spLocks noGrp="1"/>
          </p:cNvSpPr>
          <p:nvPr>
            <p:ph type="title"/>
          </p:nvPr>
        </p:nvSpPr>
        <p:spPr>
          <a:xfrm>
            <a:off x="1033463" y="635000"/>
            <a:ext cx="6491287" cy="633413"/>
          </a:xfrm>
        </p:spPr>
        <p:txBody>
          <a:bodyPr vert="horz" wrap="square" lIns="91440" tIns="45720" rIns="91440" bIns="45720" anchor="ctr"/>
          <a:lstStyle/>
          <a:p>
            <a:r>
              <a:rPr lang="zh-CN" altLang="en-US" b="1" dirty="0">
                <a:solidFill>
                  <a:srgbClr val="002060"/>
                </a:solidFill>
              </a:rPr>
              <a:t>关雎</a:t>
            </a:r>
          </a:p>
        </p:txBody>
      </p:sp>
      <p:sp>
        <p:nvSpPr>
          <p:cNvPr id="10243" name="内容占位符 2"/>
          <p:cNvSpPr>
            <a:spLocks noGrp="1"/>
          </p:cNvSpPr>
          <p:nvPr>
            <p:ph idx="1"/>
          </p:nvPr>
        </p:nvSpPr>
        <p:spPr>
          <a:xfrm>
            <a:off x="0" y="1163638"/>
            <a:ext cx="9144000" cy="5289550"/>
          </a:xfrm>
        </p:spPr>
        <p:txBody>
          <a:bodyPr vert="horz" wrap="square" lIns="91440" tIns="45720" rIns="91440" bIns="45720" anchor="t"/>
          <a:lstStyle/>
          <a:p>
            <a:pPr>
              <a:lnSpc>
                <a:spcPct val="200000"/>
              </a:lnSpc>
            </a:pPr>
            <a:r>
              <a:rPr lang="zh-CN" altLang="en-US" b="1" dirty="0"/>
              <a:t>关关雎鸠，在河之洲。窈窕淑女，君子好逑。</a:t>
            </a:r>
            <a:br>
              <a:rPr lang="zh-CN" altLang="en-US" b="1" dirty="0"/>
            </a:br>
            <a:r>
              <a:rPr lang="zh-CN" altLang="en-US" b="1" dirty="0"/>
              <a:t>参差荇菜，左右流之。窈窕淑女，寤寐求之。</a:t>
            </a:r>
            <a:br>
              <a:rPr lang="zh-CN" altLang="en-US" b="1" dirty="0"/>
            </a:br>
            <a:r>
              <a:rPr lang="zh-CN" altLang="en-US" b="1" dirty="0"/>
              <a:t>求之不得，寤寐思服。悠哉悠哉，辗转反侧。</a:t>
            </a:r>
            <a:br>
              <a:rPr lang="zh-CN" altLang="en-US" b="1" dirty="0"/>
            </a:br>
            <a:r>
              <a:rPr lang="zh-CN" altLang="en-US" b="1" dirty="0"/>
              <a:t>参差荇菜，左右采之。窈窕淑女，琴瑟友之。</a:t>
            </a:r>
            <a:br>
              <a:rPr lang="zh-CN" altLang="en-US" b="1" dirty="0"/>
            </a:br>
            <a:r>
              <a:rPr lang="zh-CN" altLang="en-US" b="1" dirty="0"/>
              <a:t>参差荇菜，左右芼之。窈窕淑女，钟鼓乐之。</a:t>
            </a:r>
          </a:p>
          <a:p>
            <a:pPr>
              <a:lnSpc>
                <a:spcPct val="200000"/>
              </a:lnSpc>
            </a:pPr>
            <a:endParaRPr lang="zh-CN" altLang="en-US" b="1" dirty="0"/>
          </a:p>
        </p:txBody>
      </p:sp>
      <p:sp>
        <p:nvSpPr>
          <p:cNvPr id="4" name="矩形 3"/>
          <p:cNvSpPr/>
          <p:nvPr/>
        </p:nvSpPr>
        <p:spPr>
          <a:xfrm>
            <a:off x="63040" y="128826"/>
            <a:ext cx="3212816" cy="707886"/>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4000" b="1" i="0" u="none" strike="noStrike" kern="1200" cap="none" spc="50" normalizeH="0" baseline="0" noProof="0" dirty="0">
                <a:ln w="11430"/>
                <a:solidFill>
                  <a:srgbClr val="FF0000"/>
                </a:solidFill>
                <a:effectLst>
                  <a:outerShdw blurRad="76200" dist="50800" dir="5400000" algn="tl" rotWithShape="0">
                    <a:srgbClr val="000000">
                      <a:alpha val="65000"/>
                    </a:srgbClr>
                  </a:outerShdw>
                </a:effectLst>
                <a:uLnTx/>
                <a:uFillTx/>
                <a:latin typeface="黑体" panose="02010600030101010101" charset="-122"/>
                <a:ea typeface="黑体" panose="02010600030101010101" charset="-122"/>
                <a:cs typeface="+mn-cs"/>
              </a:rPr>
              <a:t>读准声韵</a:t>
            </a:r>
          </a:p>
        </p:txBody>
      </p:sp>
      <p:sp>
        <p:nvSpPr>
          <p:cNvPr id="5" name="内容占位符 2"/>
          <p:cNvSpPr txBox="1"/>
          <p:nvPr/>
        </p:nvSpPr>
        <p:spPr bwMode="auto">
          <a:xfrm>
            <a:off x="-3175" y="1163638"/>
            <a:ext cx="9144000" cy="5289550"/>
          </a:xfrm>
          <a:prstGeom prst="rect">
            <a:avLst/>
          </a:prstGeom>
          <a:noFill/>
          <a:ln w="9525">
            <a:noFill/>
            <a:miter lim="800000"/>
          </a:ln>
        </p:spPr>
        <p:txBody>
          <a:bodyPr/>
          <a:lstStyle/>
          <a:p>
            <a:pPr marL="342900" marR="0" lvl="0" indent="-342900" algn="l" defTabSz="914400" rtl="0" eaLnBrk="0" fontAlgn="base" latinLnBrk="0" hangingPunct="0">
              <a:lnSpc>
                <a:spcPct val="200000"/>
              </a:lnSpc>
              <a:spcBef>
                <a:spcPct val="20000"/>
              </a:spcBef>
              <a:spcAft>
                <a:spcPct val="0"/>
              </a:spcAft>
              <a:buClrTx/>
              <a:buSzTx/>
              <a:buFontTx/>
              <a:buChar char="•"/>
              <a:defRPr/>
            </a:pPr>
            <a:r>
              <a:rPr kumimoji="0" lang="zh-CN" altLang="en-US" sz="3200" b="1" i="0" u="none" strike="noStrike" kern="0" cap="none" spc="0" normalizeH="0" baseline="0" noProof="0" dirty="0">
                <a:ln>
                  <a:noFill/>
                </a:ln>
                <a:solidFill>
                  <a:schemeClr val="tx1"/>
                </a:solidFill>
                <a:effectLst/>
                <a:uLnTx/>
                <a:uFillTx/>
                <a:latin typeface="+mn-lt"/>
                <a:ea typeface="+mn-ea"/>
                <a:cs typeface="+mn-cs"/>
              </a:rPr>
              <a:t>关关雎鸠，在河之洲。窈窕淑女，君子好逑。</a:t>
            </a:r>
            <a:br>
              <a:rPr kumimoji="0" lang="zh-CN" altLang="en-US" sz="3200" b="1" i="0" u="none" strike="noStrike" kern="0" cap="none" spc="0" normalizeH="0" baseline="0" noProof="0" dirty="0">
                <a:ln>
                  <a:noFill/>
                </a:ln>
                <a:solidFill>
                  <a:schemeClr val="tx1"/>
                </a:solidFill>
                <a:effectLst/>
                <a:uLnTx/>
                <a:uFillTx/>
                <a:latin typeface="+mn-lt"/>
                <a:ea typeface="+mn-ea"/>
                <a:cs typeface="+mn-cs"/>
              </a:rPr>
            </a:br>
            <a:r>
              <a:rPr kumimoji="0" lang="zh-CN" altLang="en-US" sz="3200" b="1" i="0" u="none" strike="noStrike" kern="0" cap="none" spc="0" normalizeH="0" baseline="0" noProof="0" dirty="0">
                <a:ln>
                  <a:noFill/>
                </a:ln>
                <a:solidFill>
                  <a:schemeClr val="tx1"/>
                </a:solidFill>
                <a:effectLst/>
                <a:uLnTx/>
                <a:uFillTx/>
                <a:latin typeface="+mn-lt"/>
                <a:ea typeface="+mn-ea"/>
                <a:cs typeface="+mn-cs"/>
              </a:rPr>
              <a:t>参差荇菜，左右流之。窈窕淑女，寤寐求之。</a:t>
            </a:r>
            <a:br>
              <a:rPr kumimoji="0" lang="zh-CN" altLang="en-US" sz="3200" b="1" i="0" u="none" strike="noStrike" kern="0" cap="none" spc="0" normalizeH="0" baseline="0" noProof="0" dirty="0">
                <a:ln>
                  <a:noFill/>
                </a:ln>
                <a:solidFill>
                  <a:schemeClr val="tx1"/>
                </a:solidFill>
                <a:effectLst/>
                <a:uLnTx/>
                <a:uFillTx/>
                <a:latin typeface="+mn-lt"/>
                <a:ea typeface="+mn-ea"/>
                <a:cs typeface="+mn-cs"/>
              </a:rPr>
            </a:br>
            <a:r>
              <a:rPr kumimoji="0" lang="zh-CN" altLang="en-US" sz="3200" b="1" i="0" u="none" strike="noStrike" kern="0" cap="none" spc="0" normalizeH="0" baseline="0" noProof="0" dirty="0">
                <a:ln>
                  <a:noFill/>
                </a:ln>
                <a:solidFill>
                  <a:schemeClr val="tx1"/>
                </a:solidFill>
                <a:effectLst/>
                <a:uLnTx/>
                <a:uFillTx/>
                <a:latin typeface="+mn-lt"/>
                <a:ea typeface="+mn-ea"/>
                <a:cs typeface="+mn-cs"/>
              </a:rPr>
              <a:t>求之不得，寤寐思服。悠哉悠哉，辗转反侧。</a:t>
            </a:r>
            <a:br>
              <a:rPr kumimoji="0" lang="zh-CN" altLang="en-US" sz="3200" b="1" i="0" u="none" strike="noStrike" kern="0" cap="none" spc="0" normalizeH="0" baseline="0" noProof="0" dirty="0">
                <a:ln>
                  <a:noFill/>
                </a:ln>
                <a:solidFill>
                  <a:schemeClr val="tx1"/>
                </a:solidFill>
                <a:effectLst/>
                <a:uLnTx/>
                <a:uFillTx/>
                <a:latin typeface="+mn-lt"/>
                <a:ea typeface="+mn-ea"/>
                <a:cs typeface="+mn-cs"/>
              </a:rPr>
            </a:br>
            <a:r>
              <a:rPr kumimoji="0" lang="zh-CN" altLang="en-US" sz="3200" b="1" i="0" u="none" strike="noStrike" kern="0" cap="none" spc="0" normalizeH="0" baseline="0" noProof="0" dirty="0">
                <a:ln>
                  <a:noFill/>
                </a:ln>
                <a:solidFill>
                  <a:schemeClr val="tx1"/>
                </a:solidFill>
                <a:effectLst/>
                <a:uLnTx/>
                <a:uFillTx/>
                <a:latin typeface="+mn-lt"/>
                <a:ea typeface="+mn-ea"/>
                <a:cs typeface="+mn-cs"/>
              </a:rPr>
              <a:t>参差荇菜，左右采之。窈窕淑女，琴瑟友之。</a:t>
            </a:r>
            <a:br>
              <a:rPr kumimoji="0" lang="zh-CN" altLang="en-US" sz="3200" b="1" i="0" u="none" strike="noStrike" kern="0" cap="none" spc="0" normalizeH="0" baseline="0" noProof="0" dirty="0">
                <a:ln>
                  <a:noFill/>
                </a:ln>
                <a:solidFill>
                  <a:schemeClr val="tx1"/>
                </a:solidFill>
                <a:effectLst/>
                <a:uLnTx/>
                <a:uFillTx/>
                <a:latin typeface="+mn-lt"/>
                <a:ea typeface="+mn-ea"/>
                <a:cs typeface="+mn-cs"/>
              </a:rPr>
            </a:br>
            <a:r>
              <a:rPr kumimoji="0" lang="zh-CN" altLang="en-US" sz="3200" b="1" i="0" u="none" strike="noStrike" kern="0" cap="none" spc="0" normalizeH="0" baseline="0" noProof="0" dirty="0">
                <a:ln>
                  <a:noFill/>
                </a:ln>
                <a:solidFill>
                  <a:schemeClr val="tx1"/>
                </a:solidFill>
                <a:effectLst/>
                <a:uLnTx/>
                <a:uFillTx/>
                <a:latin typeface="+mn-lt"/>
                <a:ea typeface="+mn-ea"/>
                <a:cs typeface="+mn-cs"/>
              </a:rPr>
              <a:t>参差荇菜，左右芼之。窈窕淑女，钟鼓乐之。</a:t>
            </a:r>
          </a:p>
          <a:p>
            <a:pPr marL="342900" marR="0" lvl="0" indent="-342900" algn="l" defTabSz="914400" rtl="0" eaLnBrk="0" fontAlgn="base" latinLnBrk="0" hangingPunct="0">
              <a:lnSpc>
                <a:spcPct val="200000"/>
              </a:lnSpc>
              <a:spcBef>
                <a:spcPct val="20000"/>
              </a:spcBef>
              <a:spcAft>
                <a:spcPct val="0"/>
              </a:spcAft>
              <a:buClrTx/>
              <a:buSzTx/>
              <a:buFontTx/>
              <a:buChar char="•"/>
              <a:defRPr/>
            </a:pPr>
            <a:endParaRPr kumimoji="0" lang="zh-CN" altLang="en-US" sz="3200" b="1" i="0" u="none" strike="noStrike" kern="0" cap="none" spc="0" normalizeH="0" baseline="0" noProof="0" dirty="0">
              <a:ln>
                <a:noFill/>
              </a:ln>
              <a:solidFill>
                <a:schemeClr val="tx1"/>
              </a:solidFill>
              <a:effectLst/>
              <a:uLnTx/>
              <a:uFillTx/>
              <a:latin typeface="+mn-lt"/>
              <a:ea typeface="+mn-ea"/>
              <a:cs typeface="+mn-cs"/>
            </a:endParaRPr>
          </a:p>
        </p:txBody>
      </p:sp>
      <p:sp>
        <p:nvSpPr>
          <p:cNvPr id="6" name="TextBox 5"/>
          <p:cNvSpPr txBox="1"/>
          <p:nvPr/>
        </p:nvSpPr>
        <p:spPr>
          <a:xfrm>
            <a:off x="1692275" y="6092825"/>
            <a:ext cx="5975350" cy="523875"/>
          </a:xfrm>
          <a:prstGeom prst="rect">
            <a:avLst/>
          </a:prstGeom>
          <a:noFill/>
          <a:ln w="9525">
            <a:noFill/>
          </a:ln>
        </p:spPr>
        <p:txBody>
          <a:bodyPr>
            <a:spAutoFit/>
          </a:bodyPr>
          <a:lstStyle/>
          <a:p>
            <a:pPr lvl="0" eaLnBrk="1" hangingPunct="1"/>
            <a:r>
              <a:rPr lang="zh-CN" altLang="en-US" sz="2800" b="1" dirty="0">
                <a:solidFill>
                  <a:srgbClr val="C00000"/>
                </a:solidFill>
                <a:latin typeface="Arial" panose="020B0604020202020204" pitchFamily="34" charset="0"/>
                <a:ea typeface="宋体" panose="02010600030101010101" pitchFamily="2" charset="-122"/>
              </a:rPr>
              <a:t>双声词、双韵词、双声叠韵词</a:t>
            </a:r>
          </a:p>
        </p:txBody>
      </p:sp>
      <p:pic>
        <p:nvPicPr>
          <p:cNvPr id="8" name="诗经《周南·关雎》.mp3">
            <a:hlinkClick r:id="" action="ppaction://media"/>
          </p:cNvPr>
          <p:cNvPicPr>
            <a:picLocks noRot="1" noChangeAspect="1"/>
          </p:cNvPicPr>
          <p:nvPr>
            <a:audioFile r:link="rId1"/>
            <p:extLst>
              <p:ext uri="{DAA4B4D4-6D71-4841-9C94-3DE7FCFB9230}">
                <p14:media xmlns:p14="http://schemas.microsoft.com/office/powerpoint/2010/main" xmlns="" r:link="rId3"/>
              </p:ext>
            </p:extLst>
          </p:nvPr>
        </p:nvPicPr>
        <p:blipFill>
          <a:blip r:embed="rId4"/>
          <a:stretch>
            <a:fillRect/>
          </a:stretch>
        </p:blipFill>
        <p:spPr>
          <a:xfrm>
            <a:off x="6156325" y="476250"/>
            <a:ext cx="863600" cy="865188"/>
          </a:xfrm>
          <a:prstGeom prst="rect">
            <a:avLst/>
          </a:prstGeom>
          <a:noFill/>
          <a:ln w="9525">
            <a:noFill/>
          </a:ln>
        </p:spPr>
      </p:pic>
      <p:sp>
        <p:nvSpPr>
          <p:cNvPr id="9" name="矩形 8"/>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3" restart="whenNotActive" fill="hold" evtFilter="cancelBubble" nodeType="interactiveSeq">
                <p:stCondLst>
                  <p:cond evt="onClick" delay="0">
                    <p:tgtEl>
                      <p:spTgt spid="8"/>
                    </p:tgtEl>
                  </p:cond>
                </p:stCondLst>
                <p:endSync evt="end" delay="0">
                  <p:rtn val="all"/>
                </p:endSync>
                <p:childTnLst>
                  <p:par>
                    <p:cTn id="14" fill="hold">
                      <p:stCondLst>
                        <p:cond delay="0"/>
                      </p:stCondLst>
                      <p:childTnLst>
                        <p:par>
                          <p:cTn id="15" fill="hold">
                            <p:stCondLst>
                              <p:cond delay="0"/>
                            </p:stCondLst>
                            <p:childTnLst>
                              <p:par>
                                <p:cTn id="16" presetID="1" presetClass="mediacall" presetSubtype="0" fill="hold" nodeType="clickEffect">
                                  <p:stCondLst>
                                    <p:cond delay="0"/>
                                  </p:stCondLst>
                                  <p:childTnLst>
                                    <p:cmd type="call" cmd="playFrom(0.0)">
                                      <p:cBhvr>
                                        <p:cTn id="17" dur="103486" fill="hold"/>
                                        <p:tgtEl>
                                          <p:spTgt spid="8"/>
                                        </p:tgtEl>
                                      </p:cBhvr>
                                    </p:cmd>
                                  </p:childTnLst>
                                </p:cTn>
                              </p:par>
                            </p:childTnLst>
                          </p:cTn>
                        </p:par>
                      </p:childTnLst>
                    </p:cTn>
                  </p:par>
                </p:childTnLst>
              </p:cTn>
              <p:nextCondLst>
                <p:cond evt="onClick" delay="0">
                  <p:tgtEl>
                    <p:spTgt spid="8"/>
                  </p:tgtEl>
                </p:cond>
              </p:nextCondLst>
            </p:seq>
            <p:audio>
              <p:cMediaNode>
                <p:cTn id="18"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bldLst>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内容占位符 2"/>
          <p:cNvSpPr>
            <a:spLocks noGrp="1"/>
          </p:cNvSpPr>
          <p:nvPr>
            <p:ph idx="1"/>
          </p:nvPr>
        </p:nvSpPr>
        <p:spPr>
          <a:xfrm>
            <a:off x="107950" y="620713"/>
            <a:ext cx="9036050" cy="5329237"/>
          </a:xfrm>
        </p:spPr>
        <p:txBody>
          <a:bodyPr vert="horz" wrap="square" lIns="91440" tIns="45720" rIns="91440" bIns="45720" anchor="t"/>
          <a:lstStyle/>
          <a:p>
            <a:r>
              <a:rPr lang="zh-CN" altLang="en-US" b="1" dirty="0"/>
              <a:t>关关鸣春雎鸠鸟，在那河中小洲岛。姑娘文静又秀丽，君子求她结情侣。　　</a:t>
            </a:r>
            <a:endParaRPr lang="en-US" altLang="zh-CN" b="1" dirty="0"/>
          </a:p>
          <a:p>
            <a:r>
              <a:rPr lang="zh-CN" altLang="en-US" b="1" dirty="0"/>
              <a:t>长短不齐青荇菜，姑娘左右采呀采。文静美好俏姑娘，朝朝暮暮把她想。　　</a:t>
            </a:r>
            <a:endParaRPr lang="en-US" altLang="zh-CN" b="1" dirty="0"/>
          </a:p>
          <a:p>
            <a:r>
              <a:rPr lang="zh-CN" altLang="en-US" b="1" dirty="0"/>
              <a:t>追求没能如心愿，日夜渴慕思如潮。相忆绵绵恨重重，翻来覆去难成眠。　　</a:t>
            </a:r>
            <a:endParaRPr lang="en-US" altLang="zh-CN" b="1" dirty="0"/>
          </a:p>
          <a:p>
            <a:r>
              <a:rPr lang="zh-CN" altLang="en-US" b="1" dirty="0"/>
              <a:t>长短不齐青荇菜，姑娘左右采呀采。文静秀丽俏姑娘，琴瑟传情两相爱。　</a:t>
            </a:r>
            <a:endParaRPr lang="en-US" altLang="zh-CN" b="1" dirty="0"/>
          </a:p>
          <a:p>
            <a:r>
              <a:rPr lang="zh-CN" altLang="en-US" b="1" dirty="0"/>
              <a:t>长短不齐青荇菜，仔细挑选采呀采。文静美好俏姑娘，钟声换来她颜笑。</a:t>
            </a:r>
          </a:p>
        </p:txBody>
      </p:sp>
      <p:sp>
        <p:nvSpPr>
          <p:cNvPr id="4" name="标题 3"/>
          <p:cNvSpPr>
            <a:spLocks noGrp="1"/>
          </p:cNvSpPr>
          <p:nvPr>
            <p:ph type="title"/>
          </p:nvPr>
        </p:nvSpPr>
        <p:spPr bwMode="auto">
          <a:xfrm>
            <a:off x="179512" y="-27384"/>
            <a:ext cx="2520280" cy="707886"/>
          </a:xfrm>
          <a:ln>
            <a:miter lim="800000"/>
          </a:ln>
          <a:effectLst/>
          <a:sp3d prstMaterial="plastic"/>
        </p:spPr>
        <p:txBody>
          <a:bodyPr vert="horz" wrap="square" lIns="91440" tIns="45720" rIns="91440" bIns="45720" numCol="1" anchor="ctr" anchorCtr="0" compatLnSpc="1">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zh-CN" altLang="en-US" sz="4000" b="1" i="0" u="none" strike="noStrike" kern="0" cap="none" spc="50" normalizeH="0" baseline="0" noProof="0" dirty="0" smtClean="0">
                <a:ln w="11430"/>
                <a:solidFill>
                  <a:srgbClr val="FF0000"/>
                </a:solidFill>
                <a:effectLst>
                  <a:outerShdw blurRad="76200" dist="50800" dir="5400000" algn="tl" rotWithShape="0">
                    <a:srgbClr val="000000">
                      <a:alpha val="65000"/>
                    </a:srgbClr>
                  </a:outerShdw>
                </a:effectLst>
                <a:uLnTx/>
                <a:uFillTx/>
                <a:latin typeface="黑体" panose="02010600030101010101" charset="-122"/>
                <a:ea typeface="黑体" panose="02010600030101010101" charset="-122"/>
                <a:cs typeface="+mj-cs"/>
              </a:rPr>
              <a:t>读懂大意</a:t>
            </a:r>
            <a:endParaRPr kumimoji="0" lang="zh-CN" altLang="en-US" sz="4000" b="1" i="0" u="none" strike="noStrike" kern="0" cap="none" spc="50" normalizeH="0" baseline="0" noProof="0" dirty="0">
              <a:ln w="11430"/>
              <a:solidFill>
                <a:srgbClr val="FF0000"/>
              </a:solidFill>
              <a:effectLst>
                <a:outerShdw blurRad="76200" dist="50800" dir="5400000" algn="tl" rotWithShape="0">
                  <a:srgbClr val="000000">
                    <a:alpha val="65000"/>
                  </a:srgbClr>
                </a:outerShdw>
              </a:effectLst>
              <a:uLnTx/>
              <a:uFillTx/>
              <a:latin typeface="黑体" panose="02010600030101010101" charset="-122"/>
              <a:ea typeface="黑体" panose="02010600030101010101" charset="-122"/>
              <a:cs typeface="+mj-cs"/>
            </a:endParaRPr>
          </a:p>
        </p:txBody>
      </p:sp>
      <p:sp>
        <p:nvSpPr>
          <p:cNvPr id="5" name="矩形 4"/>
          <p:cNvSpPr/>
          <p:nvPr/>
        </p:nvSpPr>
        <p:spPr>
          <a:xfrm>
            <a:off x="1258888" y="5951538"/>
            <a:ext cx="6858000" cy="646113"/>
          </a:xfrm>
          <a:prstGeom prst="rect">
            <a:avLst/>
          </a:prstGeom>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0" cap="none" spc="0" normalizeH="0" baseline="0" noProof="0" dirty="0">
                <a:ln>
                  <a:noFill/>
                </a:ln>
                <a:solidFill>
                  <a:srgbClr val="0000CC"/>
                </a:solidFill>
                <a:effectLst/>
                <a:uLnTx/>
                <a:uFillTx/>
                <a:latin typeface="黑体" panose="02010600030101010101" charset="-122"/>
                <a:ea typeface="黑体" panose="02010600030101010101" charset="-122"/>
                <a:cs typeface="+mn-cs"/>
              </a:rPr>
              <a:t>概括全诗：窈窕淑女，君子好逑。</a:t>
            </a:r>
            <a:endParaRPr kumimoji="0" lang="zh-CN" altLang="en-US" sz="3600" b="1" i="0" u="none" strike="noStrike" kern="1200" cap="none" spc="0" normalizeH="0" baseline="0" noProof="0" dirty="0">
              <a:ln>
                <a:noFill/>
              </a:ln>
              <a:solidFill>
                <a:srgbClr val="0000CC"/>
              </a:solidFill>
              <a:effectLst/>
              <a:uLnTx/>
              <a:uFillTx/>
              <a:latin typeface="黑体" panose="02010600030101010101" charset="-122"/>
              <a:ea typeface="黑体" panose="02010600030101010101" charset="-122"/>
              <a:cs typeface="+mn-cs"/>
            </a:endParaRPr>
          </a:p>
        </p:txBody>
      </p:sp>
      <p:sp>
        <p:nvSpPr>
          <p:cNvPr id="11269" name="矩形 5"/>
          <p:cNvSpPr/>
          <p:nvPr/>
        </p:nvSpPr>
        <p:spPr>
          <a:xfrm>
            <a:off x="3708400" y="188913"/>
            <a:ext cx="3816350" cy="522287"/>
          </a:xfrm>
          <a:prstGeom prst="rect">
            <a:avLst/>
          </a:prstGeom>
          <a:noFill/>
          <a:ln w="9525">
            <a:noFill/>
          </a:ln>
        </p:spPr>
        <p:txBody>
          <a:bodyPr>
            <a:spAutoFit/>
          </a:bodyPr>
          <a:lstStyle/>
          <a:p>
            <a:pPr lvl="0" eaLnBrk="1" hangingPunct="1"/>
            <a:r>
              <a:rPr lang="zh-CN" altLang="en-US" sz="2800" b="1" dirty="0">
                <a:solidFill>
                  <a:srgbClr val="0000CC"/>
                </a:solidFill>
                <a:latin typeface="黑体" panose="02010600030101010101" charset="-122"/>
                <a:ea typeface="黑体" panose="02010600030101010101" charset="-122"/>
              </a:rPr>
              <a:t>用押韵的现代汉语翻译</a:t>
            </a:r>
          </a:p>
        </p:txBody>
      </p:sp>
      <p:sp>
        <p:nvSpPr>
          <p:cNvPr id="6" name="矩形 5"/>
          <p:cNvSpPr/>
          <p:nvPr/>
        </p:nvSpPr>
        <p:spPr>
          <a:xfrm>
            <a:off x="6159500" y="6477000"/>
            <a:ext cx="2984500" cy="355600"/>
          </a:xfrm>
          <a:prstGeom prst="rect">
            <a:avLst/>
          </a:prstGeom>
          <a:solidFill>
            <a:srgbClr val="FFFFFF"/>
          </a:solidFill>
          <a:ln w="25400">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300" b="1" smtClean="0">
                <a:solidFill>
                  <a:srgbClr val="000000"/>
                </a:solidFill>
                <a:latin typeface="宋体"/>
              </a:rPr>
              <a:t>本</a:t>
            </a:r>
            <a:r>
              <a:rPr lang="en-US" altLang="zh-CN" sz="1300" b="1" smtClean="0">
                <a:solidFill>
                  <a:srgbClr val="000000"/>
                </a:solidFill>
                <a:latin typeface="宋体"/>
              </a:rPr>
              <a:t>ppt</a:t>
            </a:r>
            <a:r>
              <a:rPr lang="zh-CN" altLang="en-US" sz="1300" b="1" smtClean="0">
                <a:solidFill>
                  <a:srgbClr val="000000"/>
                </a:solidFill>
                <a:latin typeface="宋体"/>
              </a:rPr>
              <a:t>来自：千教网</a:t>
            </a:r>
            <a:r>
              <a:rPr lang="en-US" altLang="zh-CN" sz="1300" b="1" smtClean="0">
                <a:solidFill>
                  <a:srgbClr val="000000"/>
                </a:solidFill>
                <a:latin typeface="宋体"/>
              </a:rPr>
              <a:t>(www.well1000.cn)</a:t>
            </a:r>
            <a:endParaRPr lang="zh-CN" altLang="en-US" sz="1300" b="1">
              <a:solidFill>
                <a:srgbClr val="000000"/>
              </a:solidFill>
              <a:latin typeface="宋体"/>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blinds(horizontal)">
                                      <p:cBhvr>
                                        <p:cTn id="7" dur="500"/>
                                        <p:tgtEl>
                                          <p:spTgt spid="102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243">
                                            <p:txEl>
                                              <p:pRg st="1" end="1"/>
                                            </p:txEl>
                                          </p:spTgt>
                                        </p:tgtEl>
                                        <p:attrNameLst>
                                          <p:attrName>style.visibility</p:attrName>
                                        </p:attrNameLst>
                                      </p:cBhvr>
                                      <p:to>
                                        <p:strVal val="visible"/>
                                      </p:to>
                                    </p:set>
                                    <p:animEffect transition="in" filter="blinds(horizontal)">
                                      <p:cBhvr>
                                        <p:cTn id="12" dur="500"/>
                                        <p:tgtEl>
                                          <p:spTgt spid="102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243">
                                            <p:txEl>
                                              <p:pRg st="2" end="2"/>
                                            </p:txEl>
                                          </p:spTgt>
                                        </p:tgtEl>
                                        <p:attrNameLst>
                                          <p:attrName>style.visibility</p:attrName>
                                        </p:attrNameLst>
                                      </p:cBhvr>
                                      <p:to>
                                        <p:strVal val="visible"/>
                                      </p:to>
                                    </p:set>
                                    <p:animEffect transition="in" filter="blinds(horizontal)">
                                      <p:cBhvr>
                                        <p:cTn id="17" dur="500"/>
                                        <p:tgtEl>
                                          <p:spTgt spid="102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243">
                                            <p:txEl>
                                              <p:pRg st="3" end="3"/>
                                            </p:txEl>
                                          </p:spTgt>
                                        </p:tgtEl>
                                        <p:attrNameLst>
                                          <p:attrName>style.visibility</p:attrName>
                                        </p:attrNameLst>
                                      </p:cBhvr>
                                      <p:to>
                                        <p:strVal val="visible"/>
                                      </p:to>
                                    </p:set>
                                    <p:animEffect transition="in" filter="blinds(horizontal)">
                                      <p:cBhvr>
                                        <p:cTn id="22" dur="500"/>
                                        <p:tgtEl>
                                          <p:spTgt spid="1024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243">
                                            <p:txEl>
                                              <p:pRg st="4" end="4"/>
                                            </p:txEl>
                                          </p:spTgt>
                                        </p:tgtEl>
                                        <p:attrNameLst>
                                          <p:attrName>style.visibility</p:attrName>
                                        </p:attrNameLst>
                                      </p:cBhvr>
                                      <p:to>
                                        <p:strVal val="visible"/>
                                      </p:to>
                                    </p:set>
                                    <p:animEffect transition="in" filter="blinds(horizontal)">
                                      <p:cBhvr>
                                        <p:cTn id="27" dur="500"/>
                                        <p:tgtEl>
                                          <p:spTgt spid="1024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linds(horizontal)">
                                      <p:cBhvr>
                                        <p:cTn id="3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P spid="5" grpId="0"/>
    </p:bldLst>
  </p:timing>
</p:sld>
</file>

<file path=ppt/theme/theme1.xml><?xml version="1.0" encoding="utf-8"?>
<a:theme xmlns:a="http://schemas.openxmlformats.org/drawingml/2006/main" name="1_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3C1DA"/>
      </a:accent5>
      <a:accent6>
        <a:srgbClr val="AC4744"/>
      </a:accent6>
      <a:hlink>
        <a:srgbClr val="0000FF"/>
      </a:hlink>
      <a:folHlink>
        <a:srgbClr val="800080"/>
      </a:folHlink>
    </a:clrScheme>
    <a:fontScheme name="">
      <a:majorFont>
        <a:latin typeface="Calibri"/>
        <a:ea typeface="宋体"/>
        <a:cs typeface=""/>
      </a:majorFont>
      <a:minorFont>
        <a:latin typeface="Calibri"/>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3C1DA"/>
        </a:accent5>
        <a:accent6>
          <a:srgbClr val="AC4744"/>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2333</Words>
  <Application>WPS 演示</Application>
  <PresentationFormat>全屏显示(4:3)</PresentationFormat>
  <Paragraphs>190</Paragraphs>
  <Slides>33</Slides>
  <Notes>0</Notes>
  <HiddenSlides>1</HiddenSlides>
  <MMClips>1</MMClips>
  <ScaleCrop>false</ScaleCrop>
  <HeadingPairs>
    <vt:vector size="4" baseType="variant">
      <vt:variant>
        <vt:lpstr>主题</vt:lpstr>
      </vt:variant>
      <vt:variant>
        <vt:i4>2</vt:i4>
      </vt:variant>
      <vt:variant>
        <vt:lpstr>幻灯片标题</vt:lpstr>
      </vt:variant>
      <vt:variant>
        <vt:i4>33</vt:i4>
      </vt:variant>
    </vt:vector>
  </HeadingPairs>
  <TitlesOfParts>
    <vt:vector size="35" baseType="lpstr">
      <vt:lpstr>1_Office 主题</vt:lpstr>
      <vt:lpstr>默认设计模板</vt:lpstr>
      <vt:lpstr>《诗经》两首</vt:lpstr>
      <vt:lpstr>《诗经》</vt:lpstr>
      <vt:lpstr>幻灯片 3</vt:lpstr>
      <vt:lpstr>幻灯片 4</vt:lpstr>
      <vt:lpstr>幻灯片 5</vt:lpstr>
      <vt:lpstr>幻灯片 6</vt:lpstr>
      <vt:lpstr>关  雎</vt:lpstr>
      <vt:lpstr>关雎</vt:lpstr>
      <vt:lpstr>读懂大意</vt:lpstr>
      <vt:lpstr>幻灯片 10</vt:lpstr>
      <vt:lpstr>幻灯片 11</vt:lpstr>
      <vt:lpstr>解文题</vt:lpstr>
      <vt:lpstr>幻灯片 13</vt:lpstr>
      <vt:lpstr>幻灯片 14</vt:lpstr>
      <vt:lpstr>幻灯片 15</vt:lpstr>
      <vt:lpstr>幻灯片 16</vt:lpstr>
      <vt:lpstr>幻灯片 17</vt:lpstr>
      <vt:lpstr>幻灯片 18</vt:lpstr>
      <vt:lpstr> </vt:lpstr>
      <vt:lpstr>幻灯片 20</vt:lpstr>
      <vt:lpstr>幻灯片 21</vt:lpstr>
      <vt:lpstr>幻灯片 22</vt:lpstr>
      <vt:lpstr>幻灯片 23</vt:lpstr>
      <vt:lpstr>幻灯片 24</vt:lpstr>
      <vt:lpstr>幻灯片 25</vt:lpstr>
      <vt:lpstr>幻灯片 26</vt:lpstr>
      <vt:lpstr>幻灯片 27</vt:lpstr>
      <vt:lpstr>幻灯片 28</vt:lpstr>
      <vt:lpstr>描写艺术形象          </vt:lpstr>
      <vt:lpstr>幻灯片 30</vt:lpstr>
      <vt:lpstr>幻灯片 31</vt:lpstr>
      <vt:lpstr>幻灯片 32</vt:lpstr>
      <vt:lpstr>幻灯片 33</vt:lpstr>
    </vt:vector>
  </TitlesOfParts>
  <Company>千教网(www.well1000.cn)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千教网(www.well1000.cn)</dc:title>
  <dc:subject>千教网(www.well1000.cn)</dc:subject>
  <dc:creator>千教网(www.well1000.cn)</dc:creator>
  <cp:keywords>千教网(www.well1000.cn)</cp:keywords>
  <dc:description>千教网（www.well1000.cn）千万份课件，学案，试题全部免费下载，打造全国最全最大的教育资源免费下载基地！</dc:description>
  <cp:lastModifiedBy>cxb</cp:lastModifiedBy>
  <cp:revision>13</cp:revision>
  <dcterms:created xsi:type="dcterms:W3CDTF">2012-03-08T11:55:00Z</dcterms:created>
  <dcterms:modified xsi:type="dcterms:W3CDTF">2016-11-09T15:09:27Z</dcterms:modified>
  <cp:category>千教网(www.well1000.cn)</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2052-10.1.0.6029</vt:lpwstr>
  </property>
</Properties>
</file>