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sldIdLst>
    <p:sldId id="302" r:id="rId5"/>
    <p:sldId id="301" r:id="rId6"/>
    <p:sldId id="304" r:id="rId7"/>
    <p:sldId id="303" r:id="rId8"/>
    <p:sldId id="314" r:id="rId9"/>
    <p:sldId id="300" r:id="rId10"/>
    <p:sldId id="257" r:id="rId11"/>
    <p:sldId id="269" r:id="rId12"/>
    <p:sldId id="287" r:id="rId13"/>
    <p:sldId id="305" r:id="rId14"/>
    <p:sldId id="271" r:id="rId15"/>
    <p:sldId id="274" r:id="rId16"/>
    <p:sldId id="262" r:id="rId17"/>
    <p:sldId id="308" r:id="rId18"/>
    <p:sldId id="312" r:id="rId19"/>
    <p:sldId id="315" r:id="rId20"/>
    <p:sldId id="307" r:id="rId21"/>
    <p:sldId id="316" r:id="rId22"/>
    <p:sldId id="275" r:id="rId23"/>
    <p:sldId id="297" r:id="rId24"/>
    <p:sldId id="285" r:id="rId25"/>
    <p:sldId id="310" r:id="rId26"/>
    <p:sldId id="294" r:id="rId27"/>
    <p:sldId id="283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Arial Black" panose="020B0A040201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Arial Black" panose="020B0A040201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Arial Black" panose="020B0A040201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Arial Black" panose="020B0A040201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Arial Black" panose="020B0A040201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Arial Black" panose="020B0A040201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Arial Black" panose="020B0A040201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Arial Black" panose="020B0A040201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bg1"/>
        </a:solidFill>
        <a:latin typeface="Arial Black" panose="020B0A040201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33"/>
    <a:srgbClr val="0066FF"/>
    <a:srgbClr val="FF6699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325"/>
  </p:normalViewPr>
  <p:slideViewPr>
    <p:cSldViewPr showGuides="1">
      <p:cViewPr>
        <p:scale>
          <a:sx n="50" d="100"/>
          <a:sy n="50" d="100"/>
        </p:scale>
        <p:origin x="-166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页眉占位符 21299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 b="0" dirty="0"/>
          </a:p>
        </p:txBody>
      </p:sp>
      <p:sp>
        <p:nvSpPr>
          <p:cNvPr id="212995" name="日期占位符 21299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b="0" dirty="0"/>
          </a:p>
        </p:txBody>
      </p:sp>
      <p:sp>
        <p:nvSpPr>
          <p:cNvPr id="212996" name="幻灯片图像占位符 21299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2997" name="文本占位符 21299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2998" name="页脚占位符 21299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 b="0" dirty="0"/>
          </a:p>
        </p:txBody>
      </p:sp>
      <p:sp>
        <p:nvSpPr>
          <p:cNvPr id="212999" name="灯片编号占位符 21299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 dirty="0"/>
              <a:pPr lvl="0" algn="r"/>
              <a:t>‹#›</a:t>
            </a:fld>
            <a:endParaRPr lang="zh-CN" alt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6100" y="1066800"/>
            <a:ext cx="2247900" cy="5791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" y="1066800"/>
            <a:ext cx="6613387" cy="5791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1600200"/>
            <a:ext cx="2095500" cy="4525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165022" cy="4525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20574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35097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05428" y="1066800"/>
            <a:ext cx="35097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2057400"/>
            <a:ext cx="2228850" cy="4525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-228600" y="2057400"/>
            <a:ext cx="6557341" cy="4525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www.nordridesign.cn/index.php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xfrm>
            <a:off x="7543800" y="6294438"/>
            <a:ext cx="1600200" cy="563562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LOGO </a:t>
            </a:r>
          </a:p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716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配色方案修改：</a:t>
            </a:r>
          </a:p>
          <a:p>
            <a:pPr lvl="0"/>
            <a:r>
              <a:rPr lang="zh-CN" altLang="en-US" dirty="0"/>
              <a:t>配色方案在【格式】</a:t>
            </a:r>
            <a:r>
              <a:rPr lang="en-US" altLang="zh-CN" dirty="0"/>
              <a:t>--&gt;</a:t>
            </a:r>
            <a:r>
              <a:rPr lang="zh-CN" altLang="en-US" dirty="0"/>
              <a:t>【幻灯片设计】</a:t>
            </a:r>
            <a:r>
              <a:rPr lang="en-US" altLang="zh-CN" dirty="0"/>
              <a:t>--&gt;</a:t>
            </a:r>
            <a:r>
              <a:rPr lang="zh-CN" altLang="en-US" dirty="0"/>
              <a:t>【配色方案】</a:t>
            </a:r>
            <a:r>
              <a:rPr lang="en-US" altLang="zh-CN" dirty="0"/>
              <a:t>--&gt;</a:t>
            </a:r>
            <a:r>
              <a:rPr lang="zh-CN" altLang="en-US" dirty="0"/>
              <a:t>【编辑配色方案】下调整。</a:t>
            </a:r>
          </a:p>
          <a:p>
            <a:pPr lvl="0"/>
            <a:r>
              <a:rPr lang="en-US" altLang="zh-CN" dirty="0"/>
              <a:t>LOGO</a:t>
            </a:r>
            <a:r>
              <a:rPr lang="zh-CN" altLang="en-US" dirty="0"/>
              <a:t>的添加：</a:t>
            </a:r>
          </a:p>
          <a:p>
            <a:pPr lvl="0"/>
            <a:r>
              <a:rPr lang="en-US" altLang="zh-CN" dirty="0"/>
              <a:t>Logo</a:t>
            </a:r>
            <a:r>
              <a:rPr lang="zh-CN" altLang="en-US" dirty="0"/>
              <a:t>添加修改在【视图】</a:t>
            </a:r>
            <a:r>
              <a:rPr lang="en-US" altLang="zh-CN" dirty="0"/>
              <a:t>--&gt;</a:t>
            </a:r>
            <a:r>
              <a:rPr lang="zh-CN" altLang="en-US" dirty="0"/>
              <a:t>【母版】</a:t>
            </a:r>
            <a:r>
              <a:rPr lang="en-US" altLang="zh-CN" dirty="0"/>
              <a:t>--&gt;</a:t>
            </a:r>
            <a:r>
              <a:rPr lang="zh-CN" altLang="en-US" dirty="0"/>
              <a:t>【幻灯片母版】下调整。直接选择</a:t>
            </a:r>
            <a:r>
              <a:rPr lang="en-US" altLang="zh-CN" dirty="0"/>
              <a:t>logo</a:t>
            </a:r>
            <a:r>
              <a:rPr lang="zh-CN" altLang="en-US" dirty="0"/>
              <a:t>图片删除或修改。</a:t>
            </a:r>
          </a:p>
          <a:p>
            <a:pPr lvl="0"/>
            <a:r>
              <a:rPr lang="zh-CN" altLang="en-US" dirty="0"/>
              <a:t>字体格式的设置：</a:t>
            </a:r>
          </a:p>
          <a:p>
            <a:pPr lvl="0"/>
            <a:r>
              <a:rPr lang="zh-CN" altLang="en-US" dirty="0"/>
              <a:t>括标题和文本格式的设置在【视图】</a:t>
            </a:r>
            <a:r>
              <a:rPr lang="en-US" altLang="zh-CN" dirty="0"/>
              <a:t>--&gt;</a:t>
            </a:r>
            <a:r>
              <a:rPr lang="zh-CN" altLang="en-US" dirty="0"/>
              <a:t>【母版】</a:t>
            </a:r>
            <a:r>
              <a:rPr lang="en-US" altLang="zh-CN" dirty="0"/>
              <a:t>--&gt;</a:t>
            </a:r>
            <a:r>
              <a:rPr lang="zh-CN" altLang="en-US" dirty="0"/>
              <a:t>【幻灯片母版】下调整。</a:t>
            </a:r>
          </a:p>
        </p:txBody>
      </p:sp>
      <p:sp>
        <p:nvSpPr>
          <p:cNvPr id="5124" name="日期占位符 512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5" name="页脚占位符 512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6" name="灯片编号占位符 512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标题 177153"/>
          <p:cNvSpPr>
            <a:spLocks noGrp="1"/>
          </p:cNvSpPr>
          <p:nvPr>
            <p:ph type="title"/>
          </p:nvPr>
        </p:nvSpPr>
        <p:spPr>
          <a:xfrm>
            <a:off x="609600" y="27432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感谢您的关注！</a:t>
            </a:r>
          </a:p>
        </p:txBody>
      </p:sp>
      <p:sp>
        <p:nvSpPr>
          <p:cNvPr id="177155" name="文本占位符 17715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77156" name="日期占位符 17715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7157" name="页脚占位符 17715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7158" name="灯片编号占位符 17715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Calibri" panose="020F0502020204030204" pitchFamily="34" charset="0"/>
              </a:defRPr>
            </a:lvl1pPr>
          </a:lstStyle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813175" y="2536825"/>
            <a:ext cx="3619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/>
            <a:r>
              <a:rPr lang="en-US" altLang="zh-CN" sz="3600" b="0">
                <a:solidFill>
                  <a:schemeClr val="tx1"/>
                </a:solidFill>
                <a:latin typeface="Impact" panose="020B0806030902050204" pitchFamily="34" charset="0"/>
              </a:rPr>
              <a:t>P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029075" y="2536825"/>
            <a:ext cx="3619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/>
            <a:r>
              <a:rPr lang="en-US" altLang="zh-CN" sz="3600" b="0">
                <a:solidFill>
                  <a:schemeClr val="tx1"/>
                </a:solidFill>
                <a:latin typeface="Impact" panose="020B0806030902050204" pitchFamily="34" charset="0"/>
              </a:rPr>
              <a:t>o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256088" y="2536825"/>
            <a:ext cx="3619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/>
            <a:r>
              <a:rPr lang="en-US" altLang="zh-CN" sz="3600" b="0">
                <a:solidFill>
                  <a:schemeClr val="tx1"/>
                </a:solidFill>
                <a:latin typeface="Impact" panose="020B0806030902050204" pitchFamily="34" charset="0"/>
              </a:rPr>
              <a:t>w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543425" y="2536825"/>
            <a:ext cx="3619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/>
            <a:r>
              <a:rPr lang="en-US" altLang="zh-CN" sz="3600" b="0">
                <a:solidFill>
                  <a:schemeClr val="tx1"/>
                </a:solidFill>
                <a:latin typeface="Impact" panose="020B0806030902050204" pitchFamily="34" charset="0"/>
              </a:rPr>
              <a:t>e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757738" y="2536825"/>
            <a:ext cx="3619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/>
            <a:r>
              <a:rPr lang="en-US" altLang="zh-CN" sz="3600" b="0">
                <a:solidFill>
                  <a:schemeClr val="tx1"/>
                </a:solidFill>
                <a:latin typeface="Impact" panose="020B0806030902050204" pitchFamily="34" charset="0"/>
              </a:rPr>
              <a:t>r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037138" y="2536825"/>
            <a:ext cx="3619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/>
            <a:r>
              <a:rPr lang="en-US" altLang="zh-CN" sz="3600" b="0">
                <a:solidFill>
                  <a:schemeClr val="tx1"/>
                </a:solidFill>
                <a:latin typeface="Impact" panose="020B0806030902050204" pitchFamily="34" charset="0"/>
              </a:rPr>
              <a:t>B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264150" y="2536825"/>
            <a:ext cx="3619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/>
            <a:r>
              <a:rPr lang="en-US" altLang="zh-CN" sz="3600" b="0">
                <a:solidFill>
                  <a:schemeClr val="tx1"/>
                </a:solidFill>
                <a:latin typeface="Impact" panose="020B0806030902050204" pitchFamily="34" charset="0"/>
              </a:rPr>
              <a:t>a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478463" y="2536825"/>
            <a:ext cx="3619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/>
            <a:r>
              <a:rPr lang="en-US" altLang="zh-CN" sz="3600" b="0">
                <a:solidFill>
                  <a:schemeClr val="tx1"/>
                </a:solidFill>
                <a:latin typeface="Impact" panose="020B0806030902050204" pitchFamily="34" charset="0"/>
              </a:rPr>
              <a:t>r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808413" y="3019425"/>
            <a:ext cx="2005013" cy="27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中国专业</a:t>
            </a: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设计交流论坛</a:t>
            </a:r>
          </a:p>
        </p:txBody>
      </p:sp>
      <p:pic>
        <p:nvPicPr>
          <p:cNvPr id="19472" name="Picture 16" descr="logo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16263" y="2525713"/>
            <a:ext cx="782637" cy="73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3" name="Picture 17" descr="logo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563813" y="2347913"/>
            <a:ext cx="3829050" cy="132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4" name="Rectangle 18">
            <a:hlinkClick r:id="rId15"/>
          </p:cNvPr>
          <p:cNvSpPr>
            <a:spLocks noChangeArrowheads="1"/>
          </p:cNvSpPr>
          <p:nvPr/>
        </p:nvSpPr>
        <p:spPr bwMode="auto">
          <a:xfrm>
            <a:off x="2771775" y="2565400"/>
            <a:ext cx="3987800" cy="1244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8195" name="图片 178194" descr="图片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04800" y="3276600"/>
            <a:ext cx="9153525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96" name="图片 178195" descr="图片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286000" y="3657600"/>
            <a:ext cx="4705350" cy="6572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3" presetClass="entr" presetSubtype="3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16667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 -4.07407E-6 L -4.72222E-6 -4.07407E-6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71" grpId="0"/>
    </p:bldLst>
  </p:timing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标题 262145"/>
          <p:cNvSpPr>
            <a:spLocks noGrp="1"/>
          </p:cNvSpPr>
          <p:nvPr>
            <p:ph type="title"/>
          </p:nvPr>
        </p:nvSpPr>
        <p:spPr>
          <a:xfrm>
            <a:off x="-228600" y="20574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    </a:t>
            </a:r>
            <a:r>
              <a:rPr lang="zh-CN" altLang="en-US" dirty="0"/>
              <a:t>淡   雅   </a:t>
            </a:r>
            <a:r>
              <a:rPr lang="en-US" altLang="zh-CN" dirty="0"/>
              <a:t>·   </a:t>
            </a:r>
            <a:r>
              <a:rPr lang="zh-CN" altLang="en-US" dirty="0"/>
              <a:t>荷</a:t>
            </a:r>
          </a:p>
        </p:txBody>
      </p:sp>
      <p:sp>
        <p:nvSpPr>
          <p:cNvPr id="262147" name="文本占位符 262146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altLang="zh-CN" dirty="0"/>
          </a:p>
          <a:p>
            <a:pPr lvl="0"/>
            <a:endParaRPr lang="en-US" altLang="zh-CN" dirty="0"/>
          </a:p>
          <a:p>
            <a:pPr lvl="0"/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en-US" altLang="zh-CN" dirty="0"/>
              <a:t>Findygirl</a:t>
            </a:r>
            <a:r>
              <a:rPr lang="zh-CN" altLang="en-US" dirty="0"/>
              <a:t>原创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62148" name="日期占位符 26214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2149" name="页脚占位符 26214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2150" name="灯片编号占位符 26214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1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Arial Black" panose="020B0A040201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lenovo\Desktop\&#35838;&#20214;10&#26376;&#20221;\&#33487;&#24149;&#36974;\&#12298;&#33487;&#24149;&#36974;&#12299;&#39640;&#20013;&#38899;&#39057;&#26391;&#35835;.mp3" TargetMode="Externa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8" name="图片 241667" descr="2572038_002212897013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3" name="文本框 252932"/>
          <p:cNvSpPr txBox="1"/>
          <p:nvPr/>
        </p:nvSpPr>
        <p:spPr>
          <a:xfrm>
            <a:off x="381000" y="2209800"/>
            <a:ext cx="7923213" cy="9461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Arial Black" panose="020B0A04020102020204" pitchFamily="34" charset="0"/>
              </a:rPr>
              <a:t>      </a:t>
            </a:r>
            <a:r>
              <a:rPr lang="zh-CN" alt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燎沉香，消溽暑。鸟雀呼晴，侵晓窥檐语。  </a:t>
            </a:r>
          </a:p>
          <a:p>
            <a:r>
              <a:rPr lang="zh-CN" alt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叶上初阳乾宿雨，水面清圆，一一风荷举。 </a:t>
            </a:r>
          </a:p>
        </p:txBody>
      </p:sp>
      <p:sp>
        <p:nvSpPr>
          <p:cNvPr id="252934" name="文本框 252933"/>
          <p:cNvSpPr txBox="1"/>
          <p:nvPr/>
        </p:nvSpPr>
        <p:spPr>
          <a:xfrm>
            <a:off x="914400" y="762000"/>
            <a:ext cx="4191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chemeClr val="tx1"/>
                </a:solidFill>
                <a:latin typeface="Arial Black" panose="020B0A04020102020204" pitchFamily="34" charset="0"/>
              </a:rPr>
              <a:t>上片（写景）</a:t>
            </a:r>
          </a:p>
        </p:txBody>
      </p:sp>
      <p:sp>
        <p:nvSpPr>
          <p:cNvPr id="252935" name="文本框 252934"/>
          <p:cNvSpPr txBox="1"/>
          <p:nvPr/>
        </p:nvSpPr>
        <p:spPr>
          <a:xfrm>
            <a:off x="1143000" y="3733800"/>
            <a:ext cx="6096000" cy="252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0" dirty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思考：</a:t>
            </a:r>
          </a:p>
          <a:p>
            <a:r>
              <a:rPr lang="zh-CN" altLang="en-US" b="0" dirty="0">
                <a:solidFill>
                  <a:srgbClr val="008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上片的景中有哪些意象？这些意象构成了一幅怎样的画面？从感官上来讲，词人是从哪三个角度来描写这幅画的？</a:t>
            </a:r>
          </a:p>
        </p:txBody>
      </p:sp>
      <p:sp>
        <p:nvSpPr>
          <p:cNvPr id="5" name="矩形 4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2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52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52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1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95925"/>
            <a:ext cx="1774825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0" descr="1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9625"/>
            <a:ext cx="3262313" cy="96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13" descr="3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063" y="6046788"/>
            <a:ext cx="2895600" cy="887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Picture 14" descr="4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6132513"/>
            <a:ext cx="2455863" cy="72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0717" name="文本框 200716"/>
          <p:cNvSpPr txBox="1"/>
          <p:nvPr/>
        </p:nvSpPr>
        <p:spPr>
          <a:xfrm>
            <a:off x="1447800" y="1066800"/>
            <a:ext cx="7315200" cy="3378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zh-CN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    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意象：</a:t>
            </a:r>
            <a:r>
              <a:rPr lang="zh-CN" altLang="en-US" sz="2400" dirty="0">
                <a:solidFill>
                  <a:schemeClr val="accent2"/>
                </a:solidFill>
                <a:latin typeface="Arial Black" panose="020B0A04020102020204" pitchFamily="34" charset="0"/>
              </a:rPr>
              <a:t>沉香、鸟雀、初阳、荷叶、水面、荷花。</a:t>
            </a:r>
          </a:p>
          <a:p>
            <a:endParaRPr lang="zh-CN" altLang="en-US" sz="24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画面：整幅画面清新自然，从容淡雅。 </a:t>
            </a:r>
          </a:p>
          <a:p>
            <a:endParaRPr lang="zh-CN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·</a:t>
            </a:r>
            <a:r>
              <a:rPr lang="zh-CN" alt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燎沉香，消溽暑。 </a:t>
            </a:r>
            <a:r>
              <a:rPr lang="zh-CN" alt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（嗅觉）。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·</a:t>
            </a:r>
            <a:r>
              <a:rPr lang="zh-CN" alt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鸟雀呼晴，侵晓窥檐语。 </a:t>
            </a:r>
            <a:r>
              <a:rPr lang="zh-CN" alt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（听觉）。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·</a:t>
            </a:r>
            <a:r>
              <a:rPr lang="zh-CN" alt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叶上初阳乾宿雨，水面清圆，一一风荷举。</a:t>
            </a:r>
            <a:r>
              <a:rPr lang="zh-CN" alt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（视觉）。</a:t>
            </a:r>
          </a:p>
        </p:txBody>
      </p:sp>
      <p:sp>
        <p:nvSpPr>
          <p:cNvPr id="8" name="矩形 7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0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0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0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0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0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0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0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0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0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0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0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0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0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07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07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07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1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95925"/>
            <a:ext cx="1774825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0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9625"/>
            <a:ext cx="3262313" cy="96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13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063" y="6046788"/>
            <a:ext cx="2895600" cy="887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Picture 14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5943600"/>
            <a:ext cx="2455863" cy="725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3789" name="文本框 203788"/>
          <p:cNvSpPr txBox="1"/>
          <p:nvPr/>
        </p:nvSpPr>
        <p:spPr>
          <a:xfrm>
            <a:off x="1752600" y="1295400"/>
            <a:ext cx="2895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Arial Black" panose="020B0A04020102020204" pitchFamily="34" charset="0"/>
              </a:rPr>
              <a:t>下片（抒情）</a:t>
            </a:r>
          </a:p>
        </p:txBody>
      </p:sp>
      <p:sp>
        <p:nvSpPr>
          <p:cNvPr id="203790" name="文本框 203789"/>
          <p:cNvSpPr txBox="1"/>
          <p:nvPr/>
        </p:nvSpPr>
        <p:spPr>
          <a:xfrm>
            <a:off x="2133600" y="2362200"/>
            <a:ext cx="571500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 Black" panose="020B0A04020102020204" pitchFamily="34" charset="0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Arial Black" panose="020B0A04020102020204" pitchFamily="34" charset="0"/>
              </a:rPr>
              <a:t>故乡遥，何日去？ 家住吴门，久作长安旅。  </a:t>
            </a:r>
          </a:p>
          <a:p>
            <a:r>
              <a:rPr lang="zh-CN" alt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   五月渔郎相忆否？ 小楫轻舟，梦入芙蓉浦。 </a:t>
            </a:r>
          </a:p>
        </p:txBody>
      </p:sp>
      <p:sp>
        <p:nvSpPr>
          <p:cNvPr id="9" name="矩形 8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7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0467" name="文本占位符 190466"/>
          <p:cNvSpPr>
            <a:spLocks noGrp="1"/>
          </p:cNvSpPr>
          <p:nvPr>
            <p:ph type="body" idx="1"/>
          </p:nvPr>
        </p:nvSpPr>
        <p:spPr>
          <a:xfrm>
            <a:off x="2133600" y="1828800"/>
            <a:ext cx="6248400" cy="1295400"/>
          </a:xfrm>
        </p:spPr>
        <p:txBody>
          <a:bodyPr/>
          <a:lstStyle/>
          <a:p>
            <a:r>
              <a:rPr lang="zh-CN" altLang="en-US" b="1" dirty="0"/>
              <a:t>思考：哪些句子能够看出作者是表达思乡之情的？ </a:t>
            </a:r>
          </a:p>
          <a:p>
            <a:endParaRPr lang="zh-CN" altLang="en-US" b="1" dirty="0"/>
          </a:p>
          <a:p>
            <a:r>
              <a:rPr lang="zh-CN" altLang="en-US" b="1" dirty="0">
                <a:solidFill>
                  <a:srgbClr val="008000"/>
                </a:solidFill>
              </a:rPr>
              <a:t>故乡遥，何日去？ 家住吴门，久作长安旅。</a:t>
            </a:r>
            <a:r>
              <a:rPr lang="zh-CN" altLang="en-US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90468" name="文本框 190467"/>
          <p:cNvSpPr txBox="1"/>
          <p:nvPr/>
        </p:nvSpPr>
        <p:spPr>
          <a:xfrm>
            <a:off x="2209800" y="3810000"/>
            <a:ext cx="6400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360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文本框 261123"/>
          <p:cNvSpPr txBox="1"/>
          <p:nvPr/>
        </p:nvSpPr>
        <p:spPr>
          <a:xfrm>
            <a:off x="762000" y="838200"/>
            <a:ext cx="6400800" cy="5323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思考：作者上片写荷花，下片直接写思乡，你觉得突兀吗？想想联系上下两片感情纽带的是哪个意象？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风荷</a:t>
            </a:r>
            <a:r>
              <a:rPr lang="zh-CN" altLang="en-US" sz="2800" b="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zh-CN" altLang="en-US" dirty="0">
                <a:solidFill>
                  <a:srgbClr val="006600"/>
                </a:solidFill>
                <a:latin typeface="Arial Black" panose="020B0A04020102020204" pitchFamily="34" charset="0"/>
              </a:rPr>
              <a:t>词人的家在南方，可是他长期</a:t>
            </a:r>
            <a:r>
              <a:rPr lang="zh-CN" alt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羁留京城，旅居他乡</a:t>
            </a:r>
            <a:r>
              <a:rPr lang="zh-CN" altLang="en-US" dirty="0">
                <a:solidFill>
                  <a:srgbClr val="006600"/>
                </a:solidFill>
                <a:latin typeface="Arial Black" panose="020B0A04020102020204" pitchFamily="34" charset="0"/>
              </a:rPr>
              <a:t>。此时家乡的西子湖畔，必定满是“水面清圆，一一风荷举”的景致。</a:t>
            </a:r>
          </a:p>
          <a:p>
            <a:r>
              <a:rPr lang="zh-CN" altLang="en-US" dirty="0">
                <a:solidFill>
                  <a:srgbClr val="006600"/>
                </a:solidFill>
                <a:latin typeface="Arial Black" panose="020B0A04020102020204" pitchFamily="34" charset="0"/>
              </a:rPr>
              <a:t>    词人从眼前的“风荷”想到了家乡，进而发出这样的感叹：故乡是那样遥远，我何时才能回去呢？</a:t>
            </a:r>
          </a:p>
          <a:p>
            <a:endParaRPr lang="zh-CN" altLang="en-US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1124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charRg st="57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1124">
                                            <p:txEl>
                                              <p:charRg st="57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charRg st="117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1124">
                                            <p:txEl>
                                              <p:charRg st="117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文本框 267267"/>
          <p:cNvSpPr txBox="1"/>
          <p:nvPr/>
        </p:nvSpPr>
        <p:spPr>
          <a:xfrm>
            <a:off x="381000" y="1143000"/>
            <a:ext cx="7467600" cy="411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chemeClr val="tx1"/>
                </a:solidFill>
                <a:latin typeface="Arial Black" panose="020B0A04020102020204" pitchFamily="34" charset="0"/>
                <a:ea typeface="华文新魏" panose="02010800040101010101" pitchFamily="2" charset="-122"/>
              </a:rPr>
              <a:t>“</a:t>
            </a:r>
            <a:r>
              <a:rPr lang="zh-CN" altLang="en-US" sz="3600" dirty="0">
                <a:solidFill>
                  <a:schemeClr val="tx1"/>
                </a:solidFill>
                <a:latin typeface="Arial Black" panose="020B0A04020102020204" pitchFamily="34" charset="0"/>
                <a:ea typeface="华文新魏" panose="02010800040101010101" pitchFamily="2" charset="-122"/>
              </a:rPr>
              <a:t>五月渔郎相忆否？小楫轻舟，梦入芙蓉浦。”</a:t>
            </a:r>
          </a:p>
          <a:p>
            <a:r>
              <a:rPr lang="zh-CN" alt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     </a:t>
            </a:r>
          </a:p>
          <a:p>
            <a:r>
              <a:rPr lang="zh-CN" alt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     </a:t>
            </a:r>
            <a:r>
              <a:rPr lang="zh-CN" altLang="en-US" dirty="0">
                <a:solidFill>
                  <a:srgbClr val="008000"/>
                </a:solidFill>
                <a:latin typeface="Arial Black" panose="020B0A04020102020204" pitchFamily="34" charset="0"/>
              </a:rPr>
              <a:t>如果说前面的都是写实景，那么最后一句就转入了</a:t>
            </a:r>
            <a:r>
              <a:rPr lang="zh-CN" altLang="en-US" u="sng" dirty="0">
                <a:solidFill>
                  <a:srgbClr val="FF6699"/>
                </a:solidFill>
                <a:latin typeface="Arial Black" panose="020B0A04020102020204" pitchFamily="34" charset="0"/>
              </a:rPr>
              <a:t>虚构的梦境描写</a:t>
            </a:r>
            <a:r>
              <a:rPr lang="zh-CN" altLang="en-US" dirty="0">
                <a:solidFill>
                  <a:srgbClr val="FF6699"/>
                </a:solidFill>
                <a:latin typeface="Arial Black" panose="020B0A04020102020204" pitchFamily="34" charset="0"/>
              </a:rPr>
              <a:t>。</a:t>
            </a:r>
            <a:r>
              <a:rPr lang="zh-CN" altLang="en-US" dirty="0">
                <a:solidFill>
                  <a:srgbClr val="008000"/>
                </a:solidFill>
                <a:latin typeface="Arial Black" panose="020B0A04020102020204" pitchFamily="34" charset="0"/>
              </a:rPr>
              <a:t>思乡情切，以致梦中飞渡，恍若回到故乡，与友人一起小楫轻舟畅游芙蓉浦了，全词以</a:t>
            </a:r>
            <a:r>
              <a:rPr lang="zh-CN" altLang="en-US" u="sng" dirty="0">
                <a:solidFill>
                  <a:srgbClr val="FF6699"/>
                </a:solidFill>
                <a:latin typeface="Arial Black" panose="020B0A04020102020204" pitchFamily="34" charset="0"/>
              </a:rPr>
              <a:t>如梦如幻的乡愁乡梦</a:t>
            </a:r>
            <a:r>
              <a:rPr lang="zh-CN" altLang="en-US" dirty="0">
                <a:solidFill>
                  <a:srgbClr val="008000"/>
                </a:solidFill>
                <a:latin typeface="Arial Black" panose="020B0A04020102020204" pitchFamily="34" charset="0"/>
              </a:rPr>
              <a:t>结束。</a:t>
            </a:r>
          </a:p>
        </p:txBody>
      </p:sp>
      <p:sp>
        <p:nvSpPr>
          <p:cNvPr id="3" name="矩形 2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6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4437" name="文本框 274436"/>
          <p:cNvSpPr txBox="1"/>
          <p:nvPr/>
        </p:nvSpPr>
        <p:spPr>
          <a:xfrm>
            <a:off x="2514600" y="2590800"/>
            <a:ext cx="495300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Arial Black" panose="020B0A04020102020204" pitchFamily="34" charset="0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Arial Black" panose="020B0A04020102020204" pitchFamily="34" charset="0"/>
              </a:rPr>
              <a:t>找出你认为这首词写得最好的句子，细细品味它妙在何处。</a:t>
            </a:r>
          </a:p>
        </p:txBody>
      </p:sp>
      <p:sp>
        <p:nvSpPr>
          <p:cNvPr id="274438" name="文本框 274437"/>
          <p:cNvSpPr txBox="1"/>
          <p:nvPr/>
        </p:nvSpPr>
        <p:spPr>
          <a:xfrm>
            <a:off x="1524000" y="1143000"/>
            <a:ext cx="2514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chemeClr val="tx1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佳句赏析</a:t>
            </a:r>
          </a:p>
        </p:txBody>
      </p:sp>
      <p:sp>
        <p:nvSpPr>
          <p:cNvPr id="5" name="矩形 4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4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4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4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文本框 256003"/>
          <p:cNvSpPr txBox="1"/>
          <p:nvPr/>
        </p:nvSpPr>
        <p:spPr>
          <a:xfrm>
            <a:off x="533400" y="1219200"/>
            <a:ext cx="2514600" cy="3748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66FF"/>
                </a:solidFill>
                <a:latin typeface="Arial Black" panose="020B0A04020102020204" pitchFamily="34" charset="0"/>
              </a:rPr>
              <a:t>   </a:t>
            </a:r>
            <a:r>
              <a:rPr lang="en-US" altLang="zh-CN" dirty="0">
                <a:solidFill>
                  <a:schemeClr val="tx1"/>
                </a:solidFill>
                <a:latin typeface="Arial Black" panose="020B0A04020102020204" pitchFamily="34" charset="0"/>
                <a:ea typeface="华文新魏" panose="02010800040101010101" pitchFamily="2" charset="-122"/>
              </a:rPr>
              <a:t>“</a:t>
            </a:r>
            <a:r>
              <a:rPr lang="zh-CN" altLang="en-US" dirty="0">
                <a:solidFill>
                  <a:schemeClr val="tx1"/>
                </a:solidFill>
                <a:latin typeface="Arial Black" panose="020B0A04020102020204" pitchFamily="34" charset="0"/>
                <a:ea typeface="华文新魏" panose="02010800040101010101" pitchFamily="2" charset="-122"/>
              </a:rPr>
              <a:t>水面清圆，一一风荷举”</a:t>
            </a:r>
          </a:p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Arial Black" panose="020B0A04020102020204" pitchFamily="34" charset="0"/>
              </a:rPr>
              <a:t>——</a:t>
            </a:r>
            <a:r>
              <a:rPr lang="zh-CN" altLang="en-US" dirty="0">
                <a:solidFill>
                  <a:schemeClr val="tx1"/>
                </a:solidFill>
                <a:latin typeface="Arial Black" panose="020B0A04020102020204" pitchFamily="34" charset="0"/>
              </a:rPr>
              <a:t>王国维认为这两句词</a:t>
            </a:r>
            <a:r>
              <a:rPr lang="zh-CN" altLang="en-US" dirty="0">
                <a:solidFill>
                  <a:srgbClr val="0066FF"/>
                </a:solidFill>
                <a:latin typeface="Arial Black" panose="020B0A04020102020204" pitchFamily="34" charset="0"/>
              </a:rPr>
              <a:t>，“真能得荷之神理者”</a:t>
            </a:r>
          </a:p>
        </p:txBody>
      </p:sp>
      <p:pic>
        <p:nvPicPr>
          <p:cNvPr id="256005" name="图片 256004" descr="2685384_230744637971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88" y="0"/>
            <a:ext cx="54848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56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56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文本框 275459"/>
          <p:cNvSpPr txBox="1"/>
          <p:nvPr/>
        </p:nvSpPr>
        <p:spPr>
          <a:xfrm>
            <a:off x="762000" y="609600"/>
            <a:ext cx="6477000" cy="593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  <a:ea typeface="楷体_GB2312" pitchFamily="49" charset="-122"/>
              </a:rPr>
              <a:t>·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这两句诗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不事雕饰，风格简约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，而荷之神态、精神跃然纸上。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  <a:ea typeface="楷体_GB2312" pitchFamily="49" charset="-122"/>
              </a:rPr>
              <a:t>·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首先，这句词有一种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简约的构图美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。水面是平的，“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清圆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”的荷叶及荷叶上的雨滴是圆的，而婷婷玉立的荷茎又是垂直的。这种几何图形般的简约造型，让读者过目不忘，似乎王维“大漠孤烟直，长河落日圆”的精髓。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  <a:ea typeface="楷体_GB2312" pitchFamily="49" charset="-122"/>
              </a:rPr>
              <a:t>·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第二，这两句炼字的功夫了得。“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一一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”把荷叶在水面上错落有致、疏密相间、高低起伏的层次刻画得</a:t>
            </a:r>
            <a:r>
              <a:rPr lang="zh-CN" altLang="en-US" sz="2400" u="sng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惟妙惟肖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。简单的一个“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风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”字，把微风吹过荷塘，荷叶随风轻轻摇动的姿态不动声色地勾勒出来了。“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举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”把荷茎修长挺拔、英姿飒爽的精气神表现的淋漓尽致。“风”造成了左右摇摆的力，“举”代表向上的力，荷在风中“举”，</a:t>
            </a:r>
            <a:r>
              <a:rPr lang="zh-CN" altLang="en-US" sz="2400" u="sng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具有动感，尤见精神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文本占位符 204802"/>
          <p:cNvSpPr>
            <a:spLocks noGrp="1"/>
          </p:cNvSpPr>
          <p:nvPr>
            <p:ph type="body" idx="1"/>
          </p:nvPr>
        </p:nvSpPr>
        <p:spPr>
          <a:xfrm>
            <a:off x="304800" y="304800"/>
            <a:ext cx="6172200" cy="609600"/>
          </a:xfrm>
        </p:spPr>
        <p:txBody>
          <a:bodyPr/>
          <a:lstStyle/>
          <a:p>
            <a:pPr>
              <a:buNone/>
            </a:pPr>
            <a:r>
              <a:rPr lang="en-US" altLang="zh-CN" sz="4000" b="1" dirty="0">
                <a:ea typeface="隶书" panose="02010509060101010101" pitchFamily="49" charset="-122"/>
              </a:rPr>
              <a:t>“</a:t>
            </a:r>
            <a:r>
              <a:rPr lang="zh-CN" altLang="en-US" sz="4000" b="1" dirty="0">
                <a:ea typeface="隶书" panose="02010509060101010101" pitchFamily="49" charset="-122"/>
              </a:rPr>
              <a:t>五月渔郎相忆否？”</a:t>
            </a:r>
            <a:endParaRPr lang="zh-CN" altLang="en-US" sz="4000" dirty="0">
              <a:ea typeface="隶书" panose="02010509060101010101" pitchFamily="49" charset="-122"/>
            </a:endParaRPr>
          </a:p>
        </p:txBody>
      </p:sp>
      <p:sp>
        <p:nvSpPr>
          <p:cNvPr id="204804" name="文本框 204803"/>
          <p:cNvSpPr txBox="1"/>
          <p:nvPr/>
        </p:nvSpPr>
        <p:spPr>
          <a:xfrm>
            <a:off x="381000" y="1447800"/>
            <a:ext cx="6400800" cy="49542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</a:t>
            </a:r>
            <a:r>
              <a:rPr lang="zh-CN" altLang="en-US" sz="24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杜甫在</a:t>
            </a:r>
            <a:r>
              <a:rPr lang="en-US" altLang="zh-CN" sz="24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4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月夜</a:t>
            </a:r>
            <a:r>
              <a:rPr lang="en-US" altLang="zh-CN" sz="24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24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中表达思念妻子之情，是这样表达的</a:t>
            </a:r>
            <a:r>
              <a:rPr lang="zh-CN" altLang="en-US" sz="2400" b="0" dirty="0">
                <a:solidFill>
                  <a:srgbClr val="0066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：“今夜鄜</a:t>
            </a:r>
            <a:r>
              <a:rPr lang="en-US" altLang="zh-CN" sz="2400" b="0" dirty="0">
                <a:solidFill>
                  <a:srgbClr val="0066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(fu)</a:t>
            </a:r>
            <a:r>
              <a:rPr lang="zh-CN" altLang="en-US" sz="2400" b="0" dirty="0">
                <a:solidFill>
                  <a:srgbClr val="0066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州月，闺中只独看。遥怜小儿女，未解忆长安。”</a:t>
            </a:r>
          </a:p>
          <a:p>
            <a:pPr>
              <a:spcBef>
                <a:spcPct val="50000"/>
              </a:spcBef>
            </a:pPr>
            <a:r>
              <a:rPr lang="zh-CN" altLang="en-US" sz="2400" b="0" dirty="0">
                <a:solidFill>
                  <a:srgbClr val="0066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lang="zh-CN" altLang="en-US" sz="24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明代王嗣奭</a:t>
            </a:r>
            <a:r>
              <a:rPr lang="en-US" altLang="zh-CN" sz="24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(shi)</a:t>
            </a:r>
            <a:r>
              <a:rPr lang="zh-CN" altLang="en-US" sz="24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在</a:t>
            </a:r>
            <a:r>
              <a:rPr lang="en-US" altLang="zh-CN" sz="24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4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杜臆</a:t>
            </a:r>
            <a:r>
              <a:rPr lang="en-US" altLang="zh-CN" sz="24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24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中说</a:t>
            </a:r>
            <a:r>
              <a:rPr lang="zh-CN" altLang="en-US" sz="2400" b="0" dirty="0">
                <a:solidFill>
                  <a:srgbClr val="0066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：“公本思家，偏想家人思己，已进一层。念及儿女不能思，又进一层。”</a:t>
            </a:r>
            <a:r>
              <a:rPr lang="zh-CN" altLang="en-US" sz="24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周邦彦此词，有异曲同工之妙。</a:t>
            </a:r>
          </a:p>
          <a:p>
            <a:pPr>
              <a:spcBef>
                <a:spcPct val="50000"/>
              </a:spcBef>
            </a:pPr>
            <a:r>
              <a:rPr lang="zh-CN" altLang="en-US" sz="24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作者思念家乡之人，又不直说，而说渔郎是否记起自己，不仅把自己对家乡对朋友的思念之情表达的更加</a:t>
            </a:r>
            <a:r>
              <a:rPr lang="zh-CN" altLang="en-US" sz="2400" b="0" u="sng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细腻真切</a:t>
            </a:r>
            <a:r>
              <a:rPr lang="zh-CN" altLang="en-US" sz="24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，而且使得</a:t>
            </a:r>
            <a:r>
              <a:rPr lang="zh-CN" altLang="en-US" sz="2400" b="0" u="sng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不落俗套</a:t>
            </a:r>
            <a:r>
              <a:rPr lang="zh-CN" altLang="en-US" sz="24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的意境又进一层。王国维赞之曰</a:t>
            </a:r>
            <a:r>
              <a:rPr lang="zh-CN" altLang="en-US" sz="2400" b="0" dirty="0">
                <a:solidFill>
                  <a:srgbClr val="0066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：“词中老杜，非先生不可”。</a:t>
            </a:r>
            <a:r>
              <a:rPr lang="zh-CN" altLang="en-US" sz="24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</a:p>
        </p:txBody>
      </p:sp>
      <p:sp>
        <p:nvSpPr>
          <p:cNvPr id="204806" name="文本框 204805"/>
          <p:cNvSpPr txBox="1"/>
          <p:nvPr/>
        </p:nvSpPr>
        <p:spPr>
          <a:xfrm>
            <a:off x="6096000" y="533400"/>
            <a:ext cx="2514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对写法</a:t>
            </a:r>
          </a:p>
        </p:txBody>
      </p:sp>
      <p:sp>
        <p:nvSpPr>
          <p:cNvPr id="5" name="矩形 4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04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04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04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charRg st="59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04">
                                            <p:txEl>
                                              <p:charRg st="59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04">
                                            <p:txEl>
                                              <p:charRg st="59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04">
                                            <p:txEl>
                                              <p:charRg st="59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>
                                            <p:txEl>
                                              <p:charRg st="126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04">
                                            <p:txEl>
                                              <p:charRg st="126" end="2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04">
                                            <p:txEl>
                                              <p:charRg st="126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04">
                                            <p:txEl>
                                              <p:charRg st="126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" fill="hold"/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图片 240643" descr="b77fce31c0a9bf03241f1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标题 23552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200400" cy="914400"/>
          </a:xfrm>
        </p:spPr>
        <p:txBody>
          <a:bodyPr anchor="ctr"/>
          <a:lstStyle/>
          <a:p>
            <a:pPr algn="l"/>
            <a:r>
              <a:rPr lang="zh-CN" altLang="en-US" sz="4000" b="1" dirty="0">
                <a:solidFill>
                  <a:srgbClr val="FF0000"/>
                </a:solidFill>
                <a:ea typeface="黑体" panose="02010609060101010101" charset="-122"/>
              </a:rPr>
              <a:t>总结全文</a:t>
            </a:r>
          </a:p>
        </p:txBody>
      </p:sp>
      <p:sp>
        <p:nvSpPr>
          <p:cNvPr id="235523" name="文本占位符 23552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400" b="1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4400" b="1" dirty="0">
                <a:latin typeface="黑体" panose="02010609060101010101" charset="-122"/>
                <a:ea typeface="黑体" panose="02010609060101010101" charset="-122"/>
              </a:rPr>
              <a:t>、艺术特色</a:t>
            </a:r>
          </a:p>
          <a:p>
            <a:pPr marL="0" indent="0">
              <a:buNone/>
            </a:pPr>
            <a:r>
              <a:rPr lang="zh-CN" altLang="en-US" sz="4400" b="1" dirty="0">
                <a:latin typeface="黑体" panose="02010609060101010101" charset="-122"/>
                <a:ea typeface="黑体" panose="02010609060101010101" charset="-122"/>
              </a:rPr>
              <a:t>    语言自然、淡雅素洁，</a:t>
            </a:r>
            <a:r>
              <a:rPr lang="zh-CN" altLang="en-US" sz="4400" b="1" dirty="0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词境清新爽朗。</a:t>
            </a:r>
          </a:p>
          <a:p>
            <a:pPr marL="0" indent="0">
              <a:buNone/>
            </a:pPr>
            <a:r>
              <a:rPr lang="en-US" altLang="zh-CN" sz="4400" b="1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4400" b="1" dirty="0">
                <a:latin typeface="黑体" panose="02010609060101010101" charset="-122"/>
                <a:ea typeface="黑体" panose="02010609060101010101" charset="-122"/>
              </a:rPr>
              <a:t>、主旨</a:t>
            </a:r>
          </a:p>
          <a:p>
            <a:pPr marL="0" indent="0">
              <a:buNone/>
            </a:pPr>
            <a:r>
              <a:rPr lang="zh-CN" altLang="en-US" sz="4400" b="1" dirty="0">
                <a:latin typeface="黑体" panose="02010609060101010101" charset="-122"/>
                <a:ea typeface="黑体" panose="02010609060101010101" charset="-122"/>
              </a:rPr>
              <a:t>    通过</a:t>
            </a:r>
            <a:r>
              <a:rPr lang="zh-CN" altLang="en-US" sz="4400" b="1" dirty="0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回忆想象联想</a:t>
            </a:r>
            <a:r>
              <a:rPr lang="zh-CN" altLang="en-US" sz="4400" b="1" dirty="0">
                <a:latin typeface="黑体" panose="02010609060101010101" charset="-122"/>
                <a:ea typeface="黑体" panose="02010609060101010101" charset="-122"/>
              </a:rPr>
              <a:t>，以</a:t>
            </a:r>
            <a:r>
              <a:rPr lang="zh-CN" altLang="en-US" sz="4400" b="1" dirty="0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荷花贯穿</a:t>
            </a:r>
            <a:r>
              <a:rPr lang="zh-CN" altLang="en-US" sz="4400" b="1" dirty="0">
                <a:latin typeface="黑体" panose="02010609060101010101" charset="-122"/>
                <a:ea typeface="黑体" panose="02010609060101010101" charset="-122"/>
              </a:rPr>
              <a:t>，既细致传神的</a:t>
            </a:r>
            <a:r>
              <a:rPr lang="zh-CN" altLang="en-US" sz="4400" b="1" dirty="0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写景状物</a:t>
            </a:r>
            <a:r>
              <a:rPr lang="zh-CN" altLang="en-US" sz="4400" b="1" dirty="0">
                <a:latin typeface="黑体" panose="02010609060101010101" charset="-122"/>
                <a:ea typeface="黑体" panose="02010609060101010101" charset="-122"/>
              </a:rPr>
              <a:t>又颇有</a:t>
            </a:r>
            <a:r>
              <a:rPr lang="zh-CN" altLang="en-US" sz="4400" b="1" dirty="0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诗意</a:t>
            </a:r>
            <a:r>
              <a:rPr lang="zh-CN" altLang="en-US" sz="4400" b="1" dirty="0">
                <a:latin typeface="黑体" panose="02010609060101010101" charset="-122"/>
                <a:ea typeface="黑体" panose="02010609060101010101" charset="-122"/>
              </a:rPr>
              <a:t>的表达了</a:t>
            </a:r>
            <a:r>
              <a:rPr lang="zh-CN" altLang="en-US" sz="4400" b="1" dirty="0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思乡之情。</a:t>
            </a:r>
          </a:p>
        </p:txBody>
      </p:sp>
      <p:sp>
        <p:nvSpPr>
          <p:cNvPr id="4" name="矩形 3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6" descr="20050725165849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0163" name="Rectangle 3"/>
          <p:cNvSpPr/>
          <p:nvPr/>
        </p:nvSpPr>
        <p:spPr>
          <a:xfrm>
            <a:off x="3143250" y="381000"/>
            <a:ext cx="6000750" cy="42481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u="none" kern="1200" baseline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 lvl="0" algn="l"/>
            <a:r>
              <a:rPr lang="en-US" altLang="zh-CN" sz="3600" b="1" dirty="0">
                <a:solidFill>
                  <a:srgbClr val="FF6699"/>
                </a:solidFill>
              </a:rPr>
              <a:t>       </a:t>
            </a:r>
            <a:r>
              <a:rPr lang="zh-CN" altLang="en-US" sz="4000" b="1" dirty="0">
                <a:solidFill>
                  <a:schemeClr val="tx1"/>
                </a:solidFill>
                <a:ea typeface="华文新魏" panose="02010800040101010101" pitchFamily="2" charset="-122"/>
              </a:rPr>
              <a:t>词中除了流露出作者强烈的思乡之情外，还寄托了其他什么情感？</a:t>
            </a:r>
          </a:p>
        </p:txBody>
      </p:sp>
      <p:sp>
        <p:nvSpPr>
          <p:cNvPr id="220164" name="文本框 220163"/>
          <p:cNvSpPr txBox="1"/>
          <p:nvPr/>
        </p:nvSpPr>
        <p:spPr>
          <a:xfrm>
            <a:off x="304800" y="762000"/>
            <a:ext cx="30480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dirty="0">
                <a:latin typeface="Arial Black" panose="020B0A04020102020204" pitchFamily="34" charset="0"/>
                <a:ea typeface="隶书" panose="02010509060101010101" pitchFamily="49" charset="-122"/>
              </a:rPr>
              <a:t>深化主题</a:t>
            </a:r>
          </a:p>
        </p:txBody>
      </p:sp>
      <p:sp>
        <p:nvSpPr>
          <p:cNvPr id="5" name="矩形 4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4196" name="文本框 264195"/>
          <p:cNvSpPr txBox="1"/>
          <p:nvPr/>
        </p:nvSpPr>
        <p:spPr>
          <a:xfrm>
            <a:off x="4572000" y="1219200"/>
            <a:ext cx="4114800" cy="3990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Arial Black" panose="020B0A04020102020204" pitchFamily="34" charset="0"/>
              </a:rPr>
              <a:t>      </a:t>
            </a:r>
            <a:r>
              <a: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我们从作者对故乡的强烈思念中，从对小楫轻舟泛游芙蓉浦的自在生活的向往中，也能依稀地感到</a:t>
            </a:r>
            <a:r>
              <a:rPr lang="zh-CN" altLang="en-US" u="sng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作者对官场生活的厌倦，对回归自然的宁静生活的向往。 </a:t>
            </a:r>
          </a:p>
        </p:txBody>
      </p:sp>
      <p:pic>
        <p:nvPicPr>
          <p:cNvPr id="264197" name="图片 264196" descr="8ECBAF3C6BE941FF94A47E2459F44CF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38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文本框 232449"/>
          <p:cNvSpPr txBox="1"/>
          <p:nvPr/>
        </p:nvSpPr>
        <p:spPr>
          <a:xfrm>
            <a:off x="0" y="1196975"/>
            <a:ext cx="1557338" cy="5111750"/>
          </a:xfrm>
          <a:prstGeom prst="rect">
            <a:avLst/>
          </a:prstGeom>
          <a:noFill/>
          <a:ln w="2857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800000"/>
                </a:solidFill>
                <a:latin typeface="Arial" panose="020B0604020202020204" pitchFamily="34" charset="0"/>
              </a:rPr>
              <a:t>   </a:t>
            </a:r>
            <a:r>
              <a:rPr lang="zh-CN" altLang="en-US" sz="3600" dirty="0">
                <a:solidFill>
                  <a:srgbClr val="800000"/>
                </a:solidFill>
                <a:latin typeface="Arial" panose="020B0604020202020204" pitchFamily="34" charset="0"/>
              </a:rPr>
              <a:t>上片写景，</a:t>
            </a: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800000"/>
                </a:solidFill>
                <a:latin typeface="Arial" panose="020B0604020202020204" pitchFamily="34" charset="0"/>
              </a:rPr>
              <a:t>    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情因景异</a:t>
            </a:r>
            <a:r>
              <a:rPr lang="zh-CN" altLang="en-US" sz="3600" dirty="0">
                <a:solidFill>
                  <a:srgbClr val="800000"/>
                </a:solidFill>
                <a:latin typeface="Arial" panose="020B0604020202020204" pitchFamily="34" charset="0"/>
              </a:rPr>
              <a:t>，富于变化。</a:t>
            </a:r>
          </a:p>
        </p:txBody>
      </p:sp>
      <p:sp>
        <p:nvSpPr>
          <p:cNvPr id="232451" name="标题 232450"/>
          <p:cNvSpPr>
            <a:spLocks noGrp="1"/>
          </p:cNvSpPr>
          <p:nvPr>
            <p:ph type="title"/>
          </p:nvPr>
        </p:nvSpPr>
        <p:spPr>
          <a:xfrm>
            <a:off x="0" y="0"/>
            <a:ext cx="4932363" cy="981075"/>
          </a:xfrm>
        </p:spPr>
        <p:txBody>
          <a:bodyPr anchor="ctr"/>
          <a:lstStyle/>
          <a:p>
            <a:pPr algn="l"/>
            <a:r>
              <a:rPr lang="zh-CN" altLang="en-US" sz="3200" b="1" dirty="0"/>
              <a:t>情景关系结构图</a:t>
            </a:r>
          </a:p>
        </p:txBody>
      </p:sp>
      <p:sp>
        <p:nvSpPr>
          <p:cNvPr id="232452" name="燕尾形箭头 232451"/>
          <p:cNvSpPr/>
          <p:nvPr/>
        </p:nvSpPr>
        <p:spPr>
          <a:xfrm rot="5400000">
            <a:off x="4570413" y="5300663"/>
            <a:ext cx="504825" cy="360362"/>
          </a:xfrm>
          <a:prstGeom prst="notchedRight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2453" name="燕尾形箭头 232452"/>
          <p:cNvSpPr/>
          <p:nvPr/>
        </p:nvSpPr>
        <p:spPr>
          <a:xfrm rot="5400000">
            <a:off x="4570413" y="4076700"/>
            <a:ext cx="504825" cy="360363"/>
          </a:xfrm>
          <a:prstGeom prst="notchedRightArrow">
            <a:avLst>
              <a:gd name="adj1" fmla="val 50000"/>
              <a:gd name="adj2" fmla="val 35021"/>
            </a:avLst>
          </a:prstGeom>
          <a:solidFill>
            <a:schemeClr val="accent1"/>
          </a:solidFill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2454" name="燕尾形箭头 232453"/>
          <p:cNvSpPr/>
          <p:nvPr/>
        </p:nvSpPr>
        <p:spPr>
          <a:xfrm rot="5400000">
            <a:off x="4570413" y="2852738"/>
            <a:ext cx="504825" cy="360362"/>
          </a:xfrm>
          <a:prstGeom prst="notchedRight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2455" name="燕尾形箭头 232454"/>
          <p:cNvSpPr/>
          <p:nvPr/>
        </p:nvSpPr>
        <p:spPr>
          <a:xfrm rot="5400000">
            <a:off x="4570413" y="1628775"/>
            <a:ext cx="504825" cy="360363"/>
          </a:xfrm>
          <a:prstGeom prst="notchedRightArrow">
            <a:avLst>
              <a:gd name="adj1" fmla="val 50000"/>
              <a:gd name="adj2" fmla="val 35021"/>
            </a:avLst>
          </a:prstGeom>
          <a:solidFill>
            <a:schemeClr val="accent1"/>
          </a:solidFill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2456" name="文本框 232455"/>
          <p:cNvSpPr txBox="1"/>
          <p:nvPr/>
        </p:nvSpPr>
        <p:spPr>
          <a:xfrm>
            <a:off x="7586663" y="1385888"/>
            <a:ext cx="1557337" cy="5472112"/>
          </a:xfrm>
          <a:prstGeom prst="rect">
            <a:avLst/>
          </a:prstGeom>
          <a:noFill/>
          <a:ln w="2857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</a:rPr>
              <a:t>   </a:t>
            </a:r>
            <a:r>
              <a:rPr lang="zh-CN" altLang="en-US" sz="3600" dirty="0">
                <a:solidFill>
                  <a:srgbClr val="800000"/>
                </a:solidFill>
                <a:latin typeface="Arial" panose="020B0604020202020204" pitchFamily="34" charset="0"/>
              </a:rPr>
              <a:t>下片抒情，</a:t>
            </a:r>
          </a:p>
          <a:p>
            <a:pPr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</a:rPr>
              <a:t>     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情因景生</a:t>
            </a:r>
            <a:r>
              <a:rPr lang="zh-CN" altLang="en-US" sz="3600" dirty="0">
                <a:solidFill>
                  <a:srgbClr val="800000"/>
                </a:solidFill>
                <a:latin typeface="Arial" panose="020B0604020202020204" pitchFamily="34" charset="0"/>
              </a:rPr>
              <a:t>，思乡情浓。</a:t>
            </a:r>
          </a:p>
        </p:txBody>
      </p:sp>
      <p:sp>
        <p:nvSpPr>
          <p:cNvPr id="232457" name="左大括号 232456"/>
          <p:cNvSpPr/>
          <p:nvPr/>
        </p:nvSpPr>
        <p:spPr>
          <a:xfrm>
            <a:off x="1619250" y="1341438"/>
            <a:ext cx="71438" cy="2447925"/>
          </a:xfrm>
          <a:prstGeom prst="leftBrace">
            <a:avLst>
              <a:gd name="adj1" fmla="val 28555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2458" name="圆角矩形标注 232457"/>
          <p:cNvSpPr/>
          <p:nvPr/>
        </p:nvSpPr>
        <p:spPr>
          <a:xfrm>
            <a:off x="5292725" y="3716338"/>
            <a:ext cx="1368425" cy="755650"/>
          </a:xfrm>
          <a:prstGeom prst="wedgeRoundRectCallout">
            <a:avLst>
              <a:gd name="adj1" fmla="val -74593"/>
              <a:gd name="adj2" fmla="val 40546"/>
              <a:gd name="adj3" fmla="val 16667"/>
            </a:avLst>
          </a:prstGeom>
          <a:solidFill>
            <a:schemeClr val="accent1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  <a:latin typeface="Arial" panose="020B0604020202020204" pitchFamily="34" charset="0"/>
              </a:rPr>
              <a:t>风荷</a:t>
            </a:r>
          </a:p>
        </p:txBody>
      </p:sp>
      <p:sp>
        <p:nvSpPr>
          <p:cNvPr id="232459" name="文本占位符 232458"/>
          <p:cNvSpPr>
            <a:spLocks noGrp="1"/>
          </p:cNvSpPr>
          <p:nvPr>
            <p:ph type="body" idx="1"/>
          </p:nvPr>
        </p:nvSpPr>
        <p:spPr>
          <a:xfrm>
            <a:off x="755650" y="566738"/>
            <a:ext cx="7273925" cy="62912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  <a:buNone/>
            </a:pPr>
            <a:r>
              <a:rPr lang="en-US" altLang="zh-CN" sz="2400" dirty="0"/>
              <a:t>               </a:t>
            </a:r>
            <a:r>
              <a:rPr lang="zh-CN" altLang="en-US" sz="3600" b="1" dirty="0"/>
              <a:t>燎香消暑</a:t>
            </a:r>
            <a:r>
              <a:rPr lang="en-US" altLang="zh-CN" sz="3600" b="1" dirty="0"/>
              <a:t>---</a:t>
            </a:r>
            <a:r>
              <a:rPr lang="zh-CN" altLang="en-US" sz="3600" b="1" dirty="0"/>
              <a:t>沉闷</a:t>
            </a:r>
          </a:p>
          <a:p>
            <a:pPr>
              <a:lnSpc>
                <a:spcPct val="90000"/>
              </a:lnSpc>
            </a:pPr>
            <a:endParaRPr lang="zh-CN" altLang="en-US" sz="36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3600" b="1" dirty="0"/>
              <a:t>          鸟雀呼晴</a:t>
            </a:r>
            <a:r>
              <a:rPr lang="en-US" altLang="zh-CN" sz="3600" b="1" dirty="0"/>
              <a:t>---</a:t>
            </a:r>
            <a:r>
              <a:rPr lang="zh-CN" altLang="en-US" sz="3600" b="1" dirty="0"/>
              <a:t>欢快</a:t>
            </a:r>
          </a:p>
          <a:p>
            <a:pPr>
              <a:lnSpc>
                <a:spcPct val="90000"/>
              </a:lnSpc>
            </a:pPr>
            <a:endParaRPr lang="zh-CN" altLang="en-US" sz="36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3600" b="1" dirty="0"/>
              <a:t>          风荷摇曳</a:t>
            </a:r>
            <a:r>
              <a:rPr lang="en-US" altLang="zh-CN" sz="3600" b="1" dirty="0"/>
              <a:t>---</a:t>
            </a:r>
            <a:r>
              <a:rPr lang="zh-CN" altLang="en-US" sz="3600" b="1" dirty="0"/>
              <a:t>欣</a:t>
            </a:r>
            <a:r>
              <a:rPr lang="zh-CN" altLang="en-US" sz="3600" b="1" dirty="0">
                <a:solidFill>
                  <a:srgbClr val="CC0066"/>
                </a:solidFill>
              </a:rPr>
              <a:t>喜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3600" b="1" dirty="0"/>
              <a:t>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3600" b="1" dirty="0"/>
              <a:t>                            伤</a:t>
            </a:r>
            <a:r>
              <a:rPr lang="zh-CN" altLang="en-US" sz="3600" b="1" dirty="0">
                <a:solidFill>
                  <a:srgbClr val="006600"/>
                </a:solidFill>
              </a:rPr>
              <a:t>愁</a:t>
            </a:r>
            <a:r>
              <a:rPr lang="en-US" altLang="zh-CN" sz="3600" b="1" dirty="0"/>
              <a:t>---</a:t>
            </a:r>
            <a:r>
              <a:rPr lang="zh-CN" altLang="en-US" sz="3600" b="1" dirty="0"/>
              <a:t>羁旅他乡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3600" b="1" dirty="0"/>
              <a:t>  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3600" b="1" dirty="0"/>
              <a:t>                            怅然</a:t>
            </a:r>
            <a:r>
              <a:rPr lang="en-US" altLang="zh-CN" sz="3600" b="1" dirty="0"/>
              <a:t>---</a:t>
            </a:r>
            <a:r>
              <a:rPr lang="zh-CN" altLang="en-US" sz="3600" b="1" dirty="0"/>
              <a:t>梦回荷塘</a:t>
            </a:r>
            <a:r>
              <a:rPr lang="zh-CN" altLang="en-US" sz="2400" dirty="0"/>
              <a:t>                                                                                                                                           </a:t>
            </a:r>
          </a:p>
        </p:txBody>
      </p:sp>
      <p:sp>
        <p:nvSpPr>
          <p:cNvPr id="232460" name="右大括号 232459"/>
          <p:cNvSpPr/>
          <p:nvPr/>
        </p:nvSpPr>
        <p:spPr>
          <a:xfrm>
            <a:off x="7092950" y="4797425"/>
            <a:ext cx="152400" cy="1562100"/>
          </a:xfrm>
          <a:prstGeom prst="rightBrace">
            <a:avLst>
              <a:gd name="adj1" fmla="val 85416"/>
              <a:gd name="adj2" fmla="val 50000"/>
            </a:avLst>
          </a:prstGeom>
          <a:noFill/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23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23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23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3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3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3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32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32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32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文本占位符 218114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10600" cy="5638800"/>
          </a:xfrm>
        </p:spPr>
        <p:txBody>
          <a:bodyPr/>
          <a:lstStyle/>
          <a:p>
            <a:pPr algn="r">
              <a:buNone/>
            </a:pPr>
            <a:r>
              <a:rPr lang="en-US" altLang="zh-CN" sz="4400" b="1" u="sng" dirty="0">
                <a:solidFill>
                  <a:schemeClr val="bg1"/>
                </a:solidFill>
              </a:rPr>
              <a:t>  </a:t>
            </a:r>
            <a:r>
              <a:rPr lang="zh-CN" altLang="en-US" sz="2400" b="1" u="sng" dirty="0">
                <a:solidFill>
                  <a:schemeClr val="bg1"/>
                </a:solidFill>
              </a:rPr>
              <a:t>燎沉香</a:t>
            </a:r>
            <a:r>
              <a:rPr lang="zh-CN" altLang="en-US" sz="3600" b="1" u="sng" dirty="0">
                <a:solidFill>
                  <a:schemeClr val="bg1"/>
                </a:solidFill>
              </a:rPr>
              <a:t>，</a:t>
            </a:r>
            <a:r>
              <a:rPr lang="zh-CN" altLang="en-US" sz="2400" b="1" u="sng" dirty="0">
                <a:solidFill>
                  <a:schemeClr val="bg1"/>
                </a:solidFill>
              </a:rPr>
              <a:t>消溽暑。      鸟雀呼晴，侵晓窥檐语。</a:t>
            </a:r>
          </a:p>
          <a:p>
            <a:pPr algn="r"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稍慢　   低沉　            欢快            　声音清脆                                                                                                                                                                                                                            　                              情绪饱满</a:t>
            </a:r>
            <a:endParaRPr lang="zh-CN" altLang="en-US" sz="2400" b="1" u="sng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400" b="1" u="sng" dirty="0">
                <a:solidFill>
                  <a:schemeClr val="bg1"/>
                </a:solidFill>
              </a:rPr>
              <a:t>     叶上初阳干宿雨，水面清圆，一一风荷举。</a:t>
            </a:r>
            <a:endParaRPr lang="zh-CN" altLang="en-US" sz="24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　　　　</a:t>
            </a:r>
            <a:r>
              <a:rPr lang="zh-CN" altLang="en-US" sz="2400" b="1" dirty="0">
                <a:solidFill>
                  <a:srgbClr val="FF0000"/>
                </a:solidFill>
              </a:rPr>
              <a:t>　欣喜  语势连贯　中音中速</a:t>
            </a:r>
            <a:endParaRPr lang="zh-CN" altLang="en-US" sz="2400" b="1" u="sng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400" b="1" u="sng" dirty="0">
                <a:solidFill>
                  <a:schemeClr val="bg1"/>
                </a:solidFill>
              </a:rPr>
              <a:t>     故乡遥，何日去。家住吴门，久作长安旅。</a:t>
            </a:r>
            <a:endParaRPr lang="zh-CN" altLang="en-US" sz="24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　　　　</a:t>
            </a:r>
            <a:r>
              <a:rPr lang="zh-CN" altLang="en-US" sz="2400" b="1" dirty="0">
                <a:solidFill>
                  <a:srgbClr val="FF0000"/>
                </a:solidFill>
              </a:rPr>
              <a:t>伤愁</a:t>
            </a:r>
            <a:r>
              <a:rPr lang="zh-CN" altLang="en-US" sz="2400" b="1" dirty="0">
                <a:solidFill>
                  <a:schemeClr val="bg1"/>
                </a:solidFill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</a:rPr>
              <a:t>放慢速度　　　　慢速</a:t>
            </a:r>
            <a:endParaRPr lang="zh-CN" altLang="en-US" sz="2400" b="1" u="sng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400" b="1" u="sng" dirty="0">
                <a:solidFill>
                  <a:schemeClr val="bg1"/>
                </a:solidFill>
              </a:rPr>
              <a:t>     五月渔郎相忆否</a:t>
            </a:r>
            <a:r>
              <a:rPr lang="zh-CN" altLang="en-US" sz="2400" b="1" dirty="0">
                <a:solidFill>
                  <a:schemeClr val="bg1"/>
                </a:solidFill>
              </a:rPr>
              <a:t>，</a:t>
            </a:r>
            <a:r>
              <a:rPr lang="zh-CN" altLang="en-US" sz="2400" b="1" u="sng" dirty="0">
                <a:solidFill>
                  <a:schemeClr val="bg1"/>
                </a:solidFill>
              </a:rPr>
              <a:t>小楫轻舟，梦入芙蓉浦。</a:t>
            </a:r>
            <a:endParaRPr lang="zh-CN" altLang="en-US" sz="24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　　</a:t>
            </a:r>
            <a:r>
              <a:rPr lang="zh-CN" altLang="en-US" sz="2400" b="1" dirty="0">
                <a:solidFill>
                  <a:srgbClr val="FF0000"/>
                </a:solidFill>
              </a:rPr>
              <a:t>　怅然　喃喃自语　　　缓慢而深情</a:t>
            </a:r>
          </a:p>
        </p:txBody>
      </p:sp>
      <p:pic>
        <p:nvPicPr>
          <p:cNvPr id="11274" name="Picture 10" descr="1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9625"/>
            <a:ext cx="3262313" cy="96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" fill="hold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" fill="hold"/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" fill="hold"/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" fill="hold"/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6" name="图片 243715" descr="bdba55f147601422dcc474c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2" name="图片 242691" descr="5090749_071545641068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6" name="图片 269315" descr="蜻蜓荷花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文本占位符 239617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6934200" cy="5105400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Arial" panose="020B0604020202020204" pitchFamily="34" charset="0"/>
                <a:ea typeface="楷体_GB2312" pitchFamily="49" charset="-122"/>
              </a:rPr>
              <a:t>·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泉眼无声细细流，树阴照水爱晴柔。小荷才露尖尖角，早有蜻蜓立上头。</a:t>
            </a:r>
            <a:r>
              <a:rPr lang="en-US" altLang="zh-CN" sz="2400" b="1"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宋 杨万里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小池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》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 </a:t>
            </a:r>
            <a:br>
              <a:rPr lang="en-US" altLang="zh-CN" sz="2400" b="1"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2400" b="1" dirty="0">
                <a:latin typeface="Arial" panose="020B0604020202020204" pitchFamily="34" charset="0"/>
                <a:ea typeface="楷体_GB2312" pitchFamily="49" charset="-122"/>
              </a:rPr>
              <a:t>·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荷叶罗裙一色裁，芙蓉向脸两边开。乱入池中看不见，闻歌始觉有人来。</a:t>
            </a:r>
            <a:r>
              <a:rPr lang="en-US" altLang="zh-CN" sz="2400" b="1">
                <a:latin typeface="Arial" panose="020B0604020202020204" pitchFamily="34" charset="0"/>
                <a:ea typeface="楷体_GB2312" pitchFamily="49" charset="-122"/>
              </a:rPr>
              <a:t>—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唐 王昌龄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采莲曲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》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 </a:t>
            </a:r>
            <a:br>
              <a:rPr lang="en-US" altLang="zh-CN" sz="2400" b="1"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2400" b="1" dirty="0">
                <a:latin typeface="Arial" panose="020B0604020202020204" pitchFamily="34" charset="0"/>
                <a:ea typeface="楷体_GB2312" pitchFamily="49" charset="-122"/>
              </a:rPr>
              <a:t>·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毕竟西湖六月中，风光不与四时同。接天莲叶无穷碧，映日荷花别样红。</a:t>
            </a:r>
            <a:r>
              <a:rPr lang="en-US" altLang="zh-CN" sz="2400" b="1"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宋 杨万里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晓出净慈寺送林子方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b="1" dirty="0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br>
              <a:rPr lang="en-US" altLang="zh-CN" sz="2400" b="1" dirty="0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</a:br>
            <a:endParaRPr lang="en-US" altLang="zh-CN" sz="2400" b="1" dirty="0">
              <a:solidFill>
                <a:srgbClr val="3366FF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Arial" panose="020B0604020202020204" pitchFamily="34" charset="0"/>
                <a:ea typeface="楷体_GB2312" pitchFamily="49" charset="-122"/>
              </a:rPr>
              <a:t>·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江南可采莲，莲叶何田田。鱼戏莲叶间，鱼戏莲叶东，鱼戏莲叶西，鱼戏莲叶南，鱼戏莲叶北。</a:t>
            </a:r>
            <a:r>
              <a:rPr lang="en-US" altLang="zh-CN" sz="2400" b="1"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江南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》</a:t>
            </a:r>
          </a:p>
        </p:txBody>
      </p:sp>
      <p:sp>
        <p:nvSpPr>
          <p:cNvPr id="3" name="矩形 2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矩形 183299"/>
          <p:cNvSpPr/>
          <p:nvPr/>
        </p:nvSpPr>
        <p:spPr>
          <a:xfrm rot="5400000">
            <a:off x="5638800" y="2286000"/>
            <a:ext cx="4648200" cy="1752600"/>
          </a:xfrm>
          <a:prstGeom prst="rect">
            <a:avLst/>
          </a:prstGeom>
        </p:spPr>
        <p:txBody>
          <a:bodyPr vert="eaVert"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99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苏幕遮</a:t>
            </a:r>
          </a:p>
        </p:txBody>
      </p:sp>
      <p:sp>
        <p:nvSpPr>
          <p:cNvPr id="183301" name="标题 183300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 </a:t>
            </a:r>
          </a:p>
        </p:txBody>
      </p:sp>
      <p:sp>
        <p:nvSpPr>
          <p:cNvPr id="183303" name="矩形 183302"/>
          <p:cNvSpPr/>
          <p:nvPr/>
        </p:nvSpPr>
        <p:spPr>
          <a:xfrm rot="5400000">
            <a:off x="5486400" y="4724400"/>
            <a:ext cx="1600200" cy="5334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周邦彦</a:t>
            </a:r>
          </a:p>
        </p:txBody>
      </p:sp>
      <p:sp>
        <p:nvSpPr>
          <p:cNvPr id="3" name="动作按钮: 开始 2">
            <a:hlinkClick r:id="rId2" action="ppaction://hlinkfile"/>
          </p:cNvPr>
          <p:cNvSpPr/>
          <p:nvPr/>
        </p:nvSpPr>
        <p:spPr>
          <a:xfrm>
            <a:off x="1499235" y="1389380"/>
            <a:ext cx="2133600" cy="20574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833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" fill="hold"/>
                                        <p:tgtEl>
                                          <p:spTgt spid="18330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1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95925"/>
            <a:ext cx="1774825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0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9625"/>
            <a:ext cx="3262313" cy="96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13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063" y="6046788"/>
            <a:ext cx="2895600" cy="887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Picture 14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5943600"/>
            <a:ext cx="2455863" cy="725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7644" name="文本框 197643"/>
          <p:cNvSpPr txBox="1"/>
          <p:nvPr/>
        </p:nvSpPr>
        <p:spPr>
          <a:xfrm>
            <a:off x="2514600" y="457200"/>
            <a:ext cx="2514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chemeClr val="accent2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走近作者</a:t>
            </a:r>
          </a:p>
        </p:txBody>
      </p:sp>
      <p:sp>
        <p:nvSpPr>
          <p:cNvPr id="197645" name="文本框 197644"/>
          <p:cNvSpPr txBox="1"/>
          <p:nvPr/>
        </p:nvSpPr>
        <p:spPr>
          <a:xfrm>
            <a:off x="1828800" y="1295400"/>
            <a:ext cx="6781800" cy="4789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    </a:t>
            </a:r>
            <a:r>
              <a:rPr lang="zh-CN" altLang="en-US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周邦彦</a:t>
            </a:r>
            <a:r>
              <a:rPr lang="en-US" altLang="zh-CN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(1057-1121):</a:t>
            </a:r>
            <a:r>
              <a:rPr lang="zh-CN" altLang="en-US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字美成</a:t>
            </a:r>
            <a:r>
              <a:rPr lang="en-US" altLang="zh-CN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号清真居士</a:t>
            </a:r>
            <a:r>
              <a:rPr lang="en-US" altLang="zh-CN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中国北宋词人</a:t>
            </a:r>
            <a:r>
              <a:rPr lang="en-US" altLang="zh-CN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妙解音律</a:t>
            </a:r>
            <a:r>
              <a:rPr lang="en-US" altLang="zh-CN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善于作词，</a:t>
            </a:r>
            <a:r>
              <a:rPr lang="zh-CN" altLang="en-US" sz="2800" b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羁旅愁思</a:t>
            </a:r>
            <a:r>
              <a:rPr lang="zh-CN" altLang="en-US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是他词作的重要题材，咏物也是周词的主要题材，周邦彦是继柳永之后北宋最有影响力的</a:t>
            </a:r>
            <a:r>
              <a:rPr lang="zh-CN" altLang="en-US" sz="2800" b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婉约派词人</a:t>
            </a:r>
            <a:r>
              <a:rPr lang="zh-CN" altLang="en-US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。周词语言富丽精工，音调和谐，讲究格律，被称为“</a:t>
            </a:r>
            <a:r>
              <a:rPr lang="zh-CN" altLang="en-US" sz="2800" b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词中老杜</a:t>
            </a:r>
            <a:r>
              <a:rPr lang="zh-CN" altLang="en-US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”，“</a:t>
            </a:r>
            <a:r>
              <a:rPr lang="zh-CN" altLang="en-US" sz="2800" b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词家之冠</a:t>
            </a:r>
            <a:r>
              <a:rPr lang="zh-CN" altLang="en-US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”。技法上成为婉约词的集大成者。</a:t>
            </a:r>
          </a:p>
          <a:p>
            <a:r>
              <a:rPr lang="zh-CN" altLang="en-US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周邦彦的词以富艳精工著称</a:t>
            </a:r>
            <a:r>
              <a:rPr lang="en-US" altLang="zh-CN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但这首</a:t>
            </a:r>
            <a:r>
              <a:rPr lang="en-US" altLang="zh-CN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苏幕遮</a:t>
            </a:r>
            <a:r>
              <a:rPr lang="en-US" altLang="zh-CN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》“</a:t>
            </a:r>
            <a:r>
              <a:rPr lang="zh-CN" altLang="en-US" sz="2800" b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清水出芙蓉</a:t>
            </a:r>
            <a:r>
              <a:rPr lang="en-US" altLang="zh-CN" sz="2800" b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2800" b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天然去雕饰</a:t>
            </a:r>
            <a:r>
              <a:rPr lang="zh-CN" altLang="en-US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</a:t>
            </a:r>
            <a:r>
              <a:rPr lang="en-US" altLang="zh-CN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2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清新自然。</a:t>
            </a:r>
          </a:p>
        </p:txBody>
      </p:sp>
      <p:sp>
        <p:nvSpPr>
          <p:cNvPr id="9" name="矩形 8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7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7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7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标题 223233"/>
          <p:cNvSpPr>
            <a:spLocks noGrp="1"/>
          </p:cNvSpPr>
          <p:nvPr>
            <p:ph type="title"/>
          </p:nvPr>
        </p:nvSpPr>
        <p:spPr>
          <a:xfrm>
            <a:off x="0" y="685800"/>
            <a:ext cx="7993063" cy="908050"/>
          </a:xfrm>
        </p:spPr>
        <p:txBody>
          <a:bodyPr anchor="ctr"/>
          <a:lstStyle/>
          <a:p>
            <a:pPr algn="l"/>
            <a:r>
              <a:rPr lang="zh-CN" altLang="en-US" sz="3600" dirty="0"/>
              <a:t>问题一：从结构看，词的上下片分别侧重写什么？</a:t>
            </a:r>
          </a:p>
        </p:txBody>
      </p:sp>
      <p:sp>
        <p:nvSpPr>
          <p:cNvPr id="223235" name="矩形 223234"/>
          <p:cNvSpPr>
            <a:spLocks noRot="1"/>
          </p:cNvSpPr>
          <p:nvPr/>
        </p:nvSpPr>
        <p:spPr>
          <a:xfrm>
            <a:off x="533400" y="1905000"/>
            <a:ext cx="8229600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4800" b="1" dirty="0">
                <a:solidFill>
                  <a:srgbClr val="FF0000"/>
                </a:solidFill>
              </a:rPr>
              <a:t>上片写景，下片抒情。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3236" name="矩形 223235"/>
          <p:cNvSpPr>
            <a:spLocks noRot="1"/>
          </p:cNvSpPr>
          <p:nvPr/>
        </p:nvSpPr>
        <p:spPr>
          <a:xfrm>
            <a:off x="0" y="3352800"/>
            <a:ext cx="8229600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3600" b="1" dirty="0"/>
              <a:t>问题二：词的下片抒情，抒发了一种什么情感？</a:t>
            </a:r>
            <a:endParaRPr lang="zh-CN" altLang="en-US" sz="3600" b="1"/>
          </a:p>
        </p:txBody>
      </p:sp>
      <p:sp>
        <p:nvSpPr>
          <p:cNvPr id="223237" name="文本框 223236"/>
          <p:cNvSpPr txBox="1"/>
          <p:nvPr/>
        </p:nvSpPr>
        <p:spPr>
          <a:xfrm>
            <a:off x="762000" y="4876800"/>
            <a:ext cx="2808288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思乡之情</a:t>
            </a:r>
            <a:endParaRPr lang="zh-CN" altLang="en-US" sz="480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59500" y="6477000"/>
            <a:ext cx="2984500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本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ppt</a:t>
            </a:r>
            <a:r>
              <a:rPr lang="zh-CN" altLang="en-US" sz="1300" smtClean="0">
                <a:solidFill>
                  <a:srgbClr val="000000"/>
                </a:solidFill>
                <a:latin typeface="宋体"/>
              </a:rPr>
              <a:t>来自：千教网</a:t>
            </a:r>
            <a:r>
              <a:rPr lang="en-US" altLang="zh-CN" sz="1300" smtClean="0">
                <a:solidFill>
                  <a:srgbClr val="000000"/>
                </a:solidFill>
                <a:latin typeface="宋体"/>
              </a:rPr>
              <a:t>(www.well1000.cn)</a:t>
            </a:r>
            <a:endParaRPr lang="zh-CN" altLang="en-US" sz="1300">
              <a:solidFill>
                <a:srgbClr val="000000"/>
              </a:solidFill>
              <a:latin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/>
      <p:bldP spid="223236" grpId="0"/>
      <p:bldP spid="223237" grpId="0"/>
    </p:bldLst>
  </p:timing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 Black"/>
        <a:ea typeface="宋体"/>
        <a:cs typeface=""/>
      </a:majorFont>
      <a:minorFont>
        <a:latin typeface="Arial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4"/>
      </a:accent5>
      <a:accent6>
        <a:srgbClr val="E5895B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 Black"/>
        <a:ea typeface="宋体"/>
        <a:cs typeface=""/>
      </a:majorFont>
      <a:minorFont>
        <a:latin typeface="Arial Blac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1452</Words>
  <Application>WPS 演示</Application>
  <PresentationFormat>全屏显示(4:3)</PresentationFormat>
  <Paragraphs>108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自定义设计方案</vt:lpstr>
      <vt:lpstr>1_自定义设计方案</vt:lpstr>
      <vt:lpstr>2_自定义设计方案</vt:lpstr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 </vt:lpstr>
      <vt:lpstr>幻灯片 8</vt:lpstr>
      <vt:lpstr>问题一：从结构看，词的上下片分别侧重写什么？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总结全文</vt:lpstr>
      <vt:lpstr>幻灯片 21</vt:lpstr>
      <vt:lpstr>幻灯片 22</vt:lpstr>
      <vt:lpstr>情景关系结构图</vt:lpstr>
      <vt:lpstr>幻灯片 24</vt:lpstr>
    </vt:vector>
  </TitlesOfParts>
  <Company>千教网(www.well1000.cn)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千教网(www.well1000.cn)</dc:title>
  <dc:subject>千教网(www.well1000.cn)</dc:subject>
  <dc:creator>千教网(www.well1000.cn)</dc:creator>
  <cp:keywords>千教网(www.well1000.cn)</cp:keywords>
  <dc:description>千教网（www.well1000.cn）千万份课件，学案，试题全部免费下载，打造全国最全最大的教育资源免费下载基地！</dc:description>
  <cp:lastModifiedBy>cxb</cp:lastModifiedBy>
  <cp:revision>72</cp:revision>
  <dcterms:created xsi:type="dcterms:W3CDTF">2018-12-10T01:03:00Z</dcterms:created>
  <dcterms:modified xsi:type="dcterms:W3CDTF">2018-12-13T02:31:51Z</dcterms:modified>
  <cp:category>千教网(www.well1000.cn)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2052-10.1.0.7697</vt:lpwstr>
  </property>
</Properties>
</file>